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1"/>
  </p:notesMasterIdLst>
  <p:sldIdLst>
    <p:sldId id="256" r:id="rId2"/>
    <p:sldId id="717" r:id="rId3"/>
    <p:sldId id="1851" r:id="rId4"/>
    <p:sldId id="257" r:id="rId5"/>
    <p:sldId id="258" r:id="rId6"/>
    <p:sldId id="453" r:id="rId7"/>
    <p:sldId id="719" r:id="rId8"/>
    <p:sldId id="259" r:id="rId9"/>
    <p:sldId id="260" r:id="rId10"/>
    <p:sldId id="410" r:id="rId11"/>
    <p:sldId id="727" r:id="rId12"/>
    <p:sldId id="1847" r:id="rId13"/>
    <p:sldId id="263" r:id="rId14"/>
    <p:sldId id="265" r:id="rId15"/>
    <p:sldId id="270" r:id="rId16"/>
    <p:sldId id="1852" r:id="rId17"/>
    <p:sldId id="1853" r:id="rId18"/>
    <p:sldId id="1854" r:id="rId19"/>
    <p:sldId id="1856" r:id="rId20"/>
    <p:sldId id="1858" r:id="rId21"/>
    <p:sldId id="1859" r:id="rId22"/>
    <p:sldId id="1860" r:id="rId23"/>
    <p:sldId id="1861" r:id="rId24"/>
    <p:sldId id="1862" r:id="rId25"/>
    <p:sldId id="1863" r:id="rId26"/>
    <p:sldId id="444" r:id="rId27"/>
    <p:sldId id="445" r:id="rId28"/>
    <p:sldId id="454" r:id="rId29"/>
    <p:sldId id="451" r:id="rId30"/>
    <p:sldId id="452" r:id="rId31"/>
    <p:sldId id="458" r:id="rId32"/>
    <p:sldId id="1866" r:id="rId33"/>
    <p:sldId id="459" r:id="rId34"/>
    <p:sldId id="460" r:id="rId35"/>
    <p:sldId id="462" r:id="rId36"/>
    <p:sldId id="1868" r:id="rId37"/>
    <p:sldId id="463" r:id="rId38"/>
    <p:sldId id="464" r:id="rId39"/>
    <p:sldId id="1867" r:id="rId40"/>
    <p:sldId id="465" r:id="rId41"/>
    <p:sldId id="470" r:id="rId42"/>
    <p:sldId id="467" r:id="rId43"/>
    <p:sldId id="468" r:id="rId44"/>
    <p:sldId id="473" r:id="rId45"/>
    <p:sldId id="1869" r:id="rId46"/>
    <p:sldId id="471" r:id="rId47"/>
    <p:sldId id="408" r:id="rId48"/>
    <p:sldId id="409" r:id="rId49"/>
    <p:sldId id="418" r:id="rId50"/>
    <p:sldId id="496" r:id="rId51"/>
    <p:sldId id="497" r:id="rId52"/>
    <p:sldId id="559" r:id="rId53"/>
    <p:sldId id="560" r:id="rId54"/>
    <p:sldId id="561" r:id="rId55"/>
    <p:sldId id="698" r:id="rId56"/>
    <p:sldId id="562" r:id="rId57"/>
    <p:sldId id="563" r:id="rId58"/>
    <p:sldId id="567" r:id="rId59"/>
    <p:sldId id="568" r:id="rId60"/>
    <p:sldId id="1870" r:id="rId61"/>
    <p:sldId id="1872" r:id="rId62"/>
    <p:sldId id="570" r:id="rId63"/>
    <p:sldId id="571" r:id="rId64"/>
    <p:sldId id="554" r:id="rId65"/>
    <p:sldId id="1874" r:id="rId66"/>
    <p:sldId id="1876" r:id="rId67"/>
    <p:sldId id="1871" r:id="rId68"/>
    <p:sldId id="1877" r:id="rId69"/>
    <p:sldId id="1878" r:id="rId70"/>
    <p:sldId id="1879" r:id="rId71"/>
    <p:sldId id="1881" r:id="rId72"/>
    <p:sldId id="1882" r:id="rId73"/>
    <p:sldId id="1883" r:id="rId74"/>
    <p:sldId id="1884" r:id="rId75"/>
    <p:sldId id="1885" r:id="rId76"/>
    <p:sldId id="1886" r:id="rId77"/>
    <p:sldId id="573" r:id="rId78"/>
    <p:sldId id="572" r:id="rId79"/>
    <p:sldId id="1887" r:id="rId80"/>
    <p:sldId id="581" r:id="rId81"/>
    <p:sldId id="286" r:id="rId82"/>
    <p:sldId id="580" r:id="rId83"/>
    <p:sldId id="576" r:id="rId84"/>
    <p:sldId id="714" r:id="rId85"/>
    <p:sldId id="407" r:id="rId86"/>
    <p:sldId id="553" r:id="rId87"/>
    <p:sldId id="696" r:id="rId88"/>
    <p:sldId id="510" r:id="rId89"/>
    <p:sldId id="511" r:id="rId90"/>
    <p:sldId id="513" r:id="rId91"/>
    <p:sldId id="341" r:id="rId92"/>
    <p:sldId id="1890" r:id="rId93"/>
    <p:sldId id="1891" r:id="rId94"/>
    <p:sldId id="1892" r:id="rId95"/>
    <p:sldId id="1893" r:id="rId96"/>
    <p:sldId id="1888" r:id="rId97"/>
    <p:sldId id="1873" r:id="rId98"/>
    <p:sldId id="1889" r:id="rId99"/>
    <p:sldId id="404" r:id="rId100"/>
  </p:sldIdLst>
  <p:sldSz cx="12192000" cy="6858000"/>
  <p:notesSz cx="6858000" cy="9144000"/>
  <p:embeddedFontLst>
    <p:embeddedFont>
      <p:font typeface="Alatsi" pitchFamily="2" charset="77"/>
      <p:regular r:id="rId102"/>
    </p:embeddedFont>
    <p:embeddedFont>
      <p:font typeface="Arial Black" panose="020B0604020202020204" pitchFamily="34" charset="0"/>
      <p:bold r:id="rId103"/>
    </p:embeddedFont>
    <p:embeddedFont>
      <p:font typeface="Avenir" panose="02000503020000020003" pitchFamily="2" charset="0"/>
      <p:regular r:id="rId104"/>
      <p:italic r:id="rId105"/>
    </p:embeddedFont>
    <p:embeddedFont>
      <p:font typeface="Avenir Black" panose="02000503020000020003" pitchFamily="2" charset="0"/>
      <p:bold r:id="rId106"/>
      <p:italic r:id="rId107"/>
      <p:boldItalic r:id="rId108"/>
    </p:embeddedFont>
    <p:embeddedFont>
      <p:font typeface="Avenir Book" panose="02000503020000020003" pitchFamily="2" charset="0"/>
      <p:regular r:id="rId109"/>
      <p:italic r:id="rId110"/>
    </p:embeddedFont>
    <p:embeddedFont>
      <p:font typeface="Barlow" pitchFamily="2" charset="77"/>
      <p:regular r:id="rId111"/>
      <p:bold r:id="rId112"/>
      <p:italic r:id="rId113"/>
      <p:boldItalic r:id="rId114"/>
    </p:embeddedFont>
    <p:embeddedFont>
      <p:font typeface="Century Gothic" panose="020B0502020202020204" pitchFamily="34" charset="0"/>
      <p:regular r:id="rId115"/>
      <p:bold r:id="rId116"/>
      <p:italic r:id="rId117"/>
      <p:boldItalic r:id="rId118"/>
    </p:embeddedFont>
    <p:embeddedFont>
      <p:font typeface="Comic Sans MS" panose="030F0902030302020204" pitchFamily="66" charset="0"/>
      <p:regular r:id="rId119"/>
    </p:embeddedFont>
    <p:embeddedFont>
      <p:font typeface="Helvetica Neue" panose="02000503000000020004" pitchFamily="2" charset="0"/>
      <p:regular r:id="rId120"/>
      <p:bold r:id="rId121"/>
      <p:italic r:id="rId122"/>
      <p:boldItalic r:id="rId123"/>
    </p:embeddedFont>
    <p:embeddedFont>
      <p:font typeface="Montserrat Black" panose="020F0502020204030204" pitchFamily="34" charset="0"/>
      <p:bold r:id="rId124"/>
      <p:italic r:id="rId125"/>
      <p:boldItalic r:id="rId126"/>
    </p:embeddedFont>
    <p:embeddedFont>
      <p:font typeface="Noto Sans Symbols" panose="020F0502020204030204" pitchFamily="34" charset="0"/>
      <p:regular r:id="rId127"/>
      <p:bold r:id="rId128"/>
      <p:italic r:id="rId129"/>
      <p:boldItalic r:id="rId130"/>
    </p:embeddedFont>
    <p:embeddedFont>
      <p:font typeface="Trebuchet MS" panose="020B0703020202090204" pitchFamily="34" charset="0"/>
      <p:regular r:id="rId131"/>
      <p:bold r:id="rId132"/>
      <p:italic r:id="rId133"/>
    </p:embeddedFont>
    <p:embeddedFont>
      <p:font typeface="Verdana" panose="020B0604030504040204" pitchFamily="34" charset="0"/>
      <p:regular r:id="rId134"/>
      <p:bold r:id="rId135"/>
      <p:italic r:id="rId136"/>
      <p:boldItalic r:id="rId1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9" roundtripDataSignature="AMtx7mhfONBTrs1UITy7Tzk0H2vRl466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B33DFA-A5B6-40CA-862E-658BEC0B3DE3}">
  <a:tblStyle styleId="{85B33DFA-A5B6-40CA-862E-658BEC0B3DE3}"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rgbClr val="FFFFFF"/>
      </a:tcTxStyle>
      <a:tcStyle>
        <a:tcBdr/>
        <a:fill>
          <a:solidFill>
            <a:srgbClr val="4F81BD"/>
          </a:solidFill>
        </a:fill>
      </a:tcStyle>
    </a:lastCol>
    <a:firstCol>
      <a:tcTxStyle b="on" i="off">
        <a:font>
          <a:latin typeface="Calibri"/>
          <a:ea typeface="Calibri"/>
          <a:cs typeface="Calibri"/>
        </a:font>
        <a:srgbClr val="FFFFFF"/>
      </a:tcTxStyle>
      <a:tcStyle>
        <a:tcBdr/>
        <a:fill>
          <a:solidFill>
            <a:srgbClr val="4F81BD"/>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a:tcStyle>
        <a:tcBdr/>
      </a:tcStyle>
    </a:neCell>
    <a:nwCell>
      <a:tcTxStyle/>
      <a:tcStyle>
        <a:tcBdr/>
      </a:tcStyle>
    </a:nwCell>
  </a:tblStyle>
  <a:tblStyle styleId="{7341C7E9-FA81-4ABA-8017-CF299457E1FA}"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EE8"/>
          </a:solidFill>
        </a:fill>
      </a:tcStyle>
    </a:wholeTbl>
    <a:band1H>
      <a:tcTxStyle/>
      <a:tcStyle>
        <a:tcBdr/>
        <a:fill>
          <a:solidFill>
            <a:srgbClr val="FCDCCE"/>
          </a:solidFill>
        </a:fill>
      </a:tcStyle>
    </a:band1H>
    <a:band2H>
      <a:tcTxStyle/>
      <a:tcStyle>
        <a:tcBdr/>
      </a:tcStyle>
    </a:band2H>
    <a:band1V>
      <a:tcTxStyle/>
      <a:tcStyle>
        <a:tcBdr/>
        <a:fill>
          <a:solidFill>
            <a:srgbClr val="FCDCCE"/>
          </a:solidFill>
        </a:fill>
      </a:tcStyle>
    </a:band1V>
    <a:band2V>
      <a:tcTxStyle/>
      <a:tcStyle>
        <a:tcBdr/>
      </a:tcStyle>
    </a:band2V>
    <a:lastCol>
      <a:tcTxStyle b="on" i="off">
        <a:font>
          <a:latin typeface="Calibri"/>
          <a:ea typeface="Calibri"/>
          <a:cs typeface="Calibri"/>
        </a:font>
        <a:srgbClr val="FFFFFF"/>
      </a:tcTxStyle>
      <a:tcStyle>
        <a:tcBdr/>
        <a:fill>
          <a:solidFill>
            <a:srgbClr val="F79646"/>
          </a:solidFill>
        </a:fill>
      </a:tcStyle>
    </a:lastCol>
    <a:firstCol>
      <a:tcTxStyle b="on" i="off">
        <a:font>
          <a:latin typeface="Calibri"/>
          <a:ea typeface="Calibri"/>
          <a:cs typeface="Calibri"/>
        </a:font>
        <a:srgbClr val="FFFFFF"/>
      </a:tcTxStyle>
      <a:tcStyle>
        <a:tcBdr/>
        <a:fill>
          <a:solidFill>
            <a:srgbClr val="F79646"/>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79646"/>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79646"/>
          </a:solidFill>
        </a:fill>
      </a:tcStyle>
    </a:firstRow>
    <a:neCell>
      <a:tcTxStyle/>
      <a:tcStyle>
        <a:tcBdr/>
      </a:tcStyle>
    </a:neCell>
    <a:nwCell>
      <a:tcTxStyle/>
      <a:tcStyle>
        <a:tcBdr/>
      </a:tcStyle>
    </a:nwCell>
  </a:tblStyle>
  <a:tblStyle styleId="{F9ECD526-F764-4F7D-A3D9-7DBA838DDECC}"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6F9E63C-0BCE-4245-A453-05A1E6B54EE8}" styleName="Table_3">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rgbClr val="FFFFFF"/>
      </a:tcTxStyle>
      <a:tcStyle>
        <a:tcBdr/>
        <a:fill>
          <a:solidFill>
            <a:srgbClr val="5B9BD5"/>
          </a:solidFill>
        </a:fill>
      </a:tcStyle>
    </a:lastCol>
    <a:firstCol>
      <a:tcTxStyle b="on" i="off">
        <a:font>
          <a:latin typeface="Arial"/>
          <a:ea typeface="Arial"/>
          <a:cs typeface="Arial"/>
        </a:font>
        <a:srgbClr val="FFFFFF"/>
      </a:tcTxStyle>
      <a:tcStyle>
        <a:tcBdr/>
        <a:fill>
          <a:solidFill>
            <a:srgbClr val="5B9BD5"/>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5B9BD5"/>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5B9BD5"/>
          </a:solidFill>
        </a:fill>
      </a:tcStyle>
    </a:firstRow>
    <a:neCell>
      <a:tcTxStyle b="off" i="off"/>
      <a:tcStyle>
        <a:tcBdr/>
      </a:tcStyle>
    </a:neCell>
    <a:nwCell>
      <a:tcTxStyle b="off" i="off"/>
      <a:tcStyle>
        <a:tcBdr/>
      </a:tcStyle>
    </a:nwCell>
  </a:tblStyle>
  <a:tblStyle styleId="{3D427ECF-677E-4DBC-9CBE-30159D456F4E}" styleName="Table_4">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84"/>
    <p:restoredTop sz="89387"/>
  </p:normalViewPr>
  <p:slideViewPr>
    <p:cSldViewPr snapToGrid="0">
      <p:cViewPr>
        <p:scale>
          <a:sx n="79" d="100"/>
          <a:sy n="79" d="100"/>
        </p:scale>
        <p:origin x="400" y="5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6.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07" Type="http://schemas.openxmlformats.org/officeDocument/2006/relationships/font" Target="fonts/font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font" Target="fonts/font2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32"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2.fntdata"/><Relationship Id="rId118" Type="http://schemas.openxmlformats.org/officeDocument/2006/relationships/font" Target="fonts/font17.fntdata"/><Relationship Id="rId134" Type="http://schemas.openxmlformats.org/officeDocument/2006/relationships/font" Target="fonts/font33.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font" Target="fonts/font23.fntdata"/><Relationship Id="rId129" Type="http://schemas.openxmlformats.org/officeDocument/2006/relationships/font" Target="fonts/font2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3"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9.fntdata"/><Relationship Id="rId135" Type="http://schemas.openxmlformats.org/officeDocument/2006/relationships/font" Target="fonts/font3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font" Target="fonts/font30.fntdata"/><Relationship Id="rId136" Type="http://schemas.openxmlformats.org/officeDocument/2006/relationships/font" Target="fonts/font35.fntdata"/><Relationship Id="rId61" Type="http://schemas.openxmlformats.org/officeDocument/2006/relationships/slide" Target="slides/slide60.xml"/><Relationship Id="rId82" Type="http://schemas.openxmlformats.org/officeDocument/2006/relationships/slide" Target="slides/slide81.xml"/><Relationship Id="rId229"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4.fntdata"/><Relationship Id="rId12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0.fntdata"/><Relationship Id="rId3" Type="http://schemas.openxmlformats.org/officeDocument/2006/relationships/slide" Target="slides/slide2.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5.fntdata"/><Relationship Id="rId137" Type="http://schemas.openxmlformats.org/officeDocument/2006/relationships/font" Target="fonts/font3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0.fntdata"/><Relationship Id="rId132" Type="http://schemas.openxmlformats.org/officeDocument/2006/relationships/font" Target="fonts/font3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5.fntdata"/><Relationship Id="rId12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12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11.fntdata"/><Relationship Id="rId133" Type="http://schemas.openxmlformats.org/officeDocument/2006/relationships/font" Target="fonts/font32.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cw.gov.ph/republic-act-9710-magna-carta-of-wom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4dd10bd064_0_6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24dd10bd06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9212eb659b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77" name="Google Shape;777;g29212eb659b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908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F7748181-52A5-AD3A-CCC9-E842576BCB3C}"/>
            </a:ext>
          </a:extLst>
        </p:cNvPr>
        <p:cNvGrpSpPr/>
        <p:nvPr/>
      </p:nvGrpSpPr>
      <p:grpSpPr>
        <a:xfrm>
          <a:off x="0" y="0"/>
          <a:ext cx="0" cy="0"/>
          <a:chOff x="0" y="0"/>
          <a:chExt cx="0" cy="0"/>
        </a:xfrm>
      </p:grpSpPr>
      <p:sp>
        <p:nvSpPr>
          <p:cNvPr id="250" name="Google Shape;250;p156:notes">
            <a:extLst>
              <a:ext uri="{FF2B5EF4-FFF2-40B4-BE49-F238E27FC236}">
                <a16:creationId xmlns:a16="http://schemas.microsoft.com/office/drawing/2014/main" id="{09FB50EC-6D28-0E87-00D2-A85A67BB90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51" name="Google Shape;251;p156:notes">
            <a:extLst>
              <a:ext uri="{FF2B5EF4-FFF2-40B4-BE49-F238E27FC236}">
                <a16:creationId xmlns:a16="http://schemas.microsoft.com/office/drawing/2014/main" id="{6AE302B1-75C3-0A15-681F-35737D86C1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Gender and Development (GAD) Planning and Budgeting are key for effective governance because they focus on addressing gender issues in policymaking. This approach ensures that government decisions and budgets consider the different needs of all genders and promote fairness. By doing this, even with limited resources, governments can make better, more inclusive choices that help reduce gender inequalities and support good governance.</a:t>
            </a:r>
            <a:endParaRPr dirty="0"/>
          </a:p>
        </p:txBody>
      </p:sp>
      <p:sp>
        <p:nvSpPr>
          <p:cNvPr id="252" name="Google Shape;252;p156:notes">
            <a:extLst>
              <a:ext uri="{FF2B5EF4-FFF2-40B4-BE49-F238E27FC236}">
                <a16:creationId xmlns:a16="http://schemas.microsoft.com/office/drawing/2014/main" id="{E62D9FF6-6CFE-CD87-4CFD-4FCB1E6B4871}"/>
              </a:ext>
            </a:extLst>
          </p:cNvPr>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a:p>
        </p:txBody>
      </p:sp>
    </p:spTree>
    <p:extLst>
      <p:ext uri="{BB962C8B-B14F-4D97-AF65-F5344CB8AC3E}">
        <p14:creationId xmlns:p14="http://schemas.microsoft.com/office/powerpoint/2010/main" val="314820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2" name="Google Shape;262;p1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What are these policy imperatives? </a:t>
            </a:r>
            <a:endParaRPr/>
          </a:p>
        </p:txBody>
      </p:sp>
      <p:sp>
        <p:nvSpPr>
          <p:cNvPr id="263" name="Google Shape;263;p157:notes"/>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4:notes"/>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
        <p:nvSpPr>
          <p:cNvPr id="361" name="Google Shape;361;p164:notes"/>
          <p:cNvSpPr>
            <a:spLocks noGrp="1" noRot="1" noChangeAspect="1"/>
          </p:cNvSpPr>
          <p:nvPr>
            <p:ph type="sldImg" idx="2"/>
          </p:nvPr>
        </p:nvSpPr>
        <p:spPr>
          <a:xfrm>
            <a:off x="2393950" y="561975"/>
            <a:ext cx="4984750" cy="28051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Moreover, the General Appropriations Act in 1995 introduced the </a:t>
            </a:r>
            <a:r>
              <a:rPr lang="en-US" sz="1800" b="0" i="0" u="none" strike="noStrike" cap="none" dirty="0" err="1">
                <a:solidFill>
                  <a:srgbClr val="000000"/>
                </a:solidFill>
                <a:latin typeface="Arial"/>
                <a:ea typeface="Arial"/>
                <a:cs typeface="Arial"/>
                <a:sym typeface="Arial"/>
              </a:rPr>
              <a:t>The</a:t>
            </a:r>
            <a:r>
              <a:rPr lang="en-US" sz="1800" b="0" i="0" u="none" strike="noStrike" cap="none" dirty="0">
                <a:solidFill>
                  <a:srgbClr val="000000"/>
                </a:solidFill>
                <a:latin typeface="Arial"/>
                <a:ea typeface="Arial"/>
                <a:cs typeface="Arial"/>
                <a:sym typeface="Arial"/>
              </a:rPr>
              <a:t> Gender and Development (GAD) budget policy as “The Women's Budget” to support with actual resources the implementation of </a:t>
            </a:r>
            <a:r>
              <a:rPr lang="en-US" sz="1800" b="0" i="0" u="none" strike="noStrike" cap="none" dirty="0" err="1">
                <a:solidFill>
                  <a:srgbClr val="000000"/>
                </a:solidFill>
                <a:latin typeface="Arial"/>
                <a:ea typeface="Arial"/>
                <a:cs typeface="Arial"/>
                <a:sym typeface="Arial"/>
              </a:rPr>
              <a:t>programmes</a:t>
            </a:r>
            <a:r>
              <a:rPr lang="en-US" sz="1800" b="0" i="0" u="none" strike="noStrike" cap="none" dirty="0">
                <a:solidFill>
                  <a:srgbClr val="000000"/>
                </a:solidFill>
                <a:latin typeface="Arial"/>
                <a:ea typeface="Arial"/>
                <a:cs typeface="Arial"/>
                <a:sym typeface="Arial"/>
              </a:rPr>
              <a:t> and projects on the ground, focused on gender advocacy and commitment to women's empowerment.</a:t>
            </a:r>
            <a:endParaRPr dirty="0"/>
          </a:p>
          <a:p>
            <a:pPr marL="457200" marR="0" lvl="0" indent="-228600" algn="l" rtl="0">
              <a:lnSpc>
                <a:spcPct val="100000"/>
              </a:lnSpc>
              <a:spcBef>
                <a:spcPts val="0"/>
              </a:spcBef>
              <a:spcAft>
                <a:spcPts val="0"/>
              </a:spcAft>
              <a:buSzPts val="1400"/>
              <a:buNone/>
            </a:pPr>
            <a:endParaRPr sz="1800" b="0" i="0" u="none" strike="noStrike" cap="non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800" b="0" i="0" u="none" strike="noStrike" cap="none" dirty="0">
                <a:solidFill>
                  <a:srgbClr val="000000"/>
                </a:solidFill>
                <a:latin typeface="Arial"/>
                <a:ea typeface="Arial"/>
                <a:cs typeface="Arial"/>
                <a:sym typeface="Arial"/>
              </a:rPr>
              <a:t>This policy directs all government departments and agencies to allocate a minimum of five percent (5%) of their total annual budgets for gender programs, projects and activities. It has been an important feature of the annual GAA and further strengthened by the </a:t>
            </a:r>
            <a:r>
              <a:rPr lang="en-US" sz="18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Magna Carta of Women (RA 9710)</a:t>
            </a:r>
            <a:r>
              <a:rPr lang="en-US" sz="1800" b="0" i="0" u="none" strike="noStrike" cap="none" dirty="0">
                <a:solidFill>
                  <a:srgbClr val="000000"/>
                </a:solidFill>
                <a:latin typeface="Arial"/>
                <a:ea typeface="Arial"/>
                <a:cs typeface="Arial"/>
                <a:sym typeface="Arial"/>
              </a:rPr>
              <a:t>.</a:t>
            </a:r>
            <a:endParaRPr dirty="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1136C-F317-454D-A768-BC3C6F28F014}" type="slidenum">
              <a:rPr lang="en-PH" smtClean="0"/>
              <a:t>21</a:t>
            </a:fld>
            <a:endParaRPr lang="en-PH"/>
          </a:p>
        </p:txBody>
      </p:sp>
    </p:spTree>
    <p:extLst>
      <p:ext uri="{BB962C8B-B14F-4D97-AF65-F5344CB8AC3E}">
        <p14:creationId xmlns:p14="http://schemas.microsoft.com/office/powerpoint/2010/main" val="279450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1136C-F317-454D-A768-BC3C6F28F014}" type="slidenum">
              <a:rPr lang="en-PH" smtClean="0"/>
              <a:t>22</a:t>
            </a:fld>
            <a:endParaRPr lang="en-PH"/>
          </a:p>
        </p:txBody>
      </p:sp>
    </p:spTree>
    <p:extLst>
      <p:ext uri="{BB962C8B-B14F-4D97-AF65-F5344CB8AC3E}">
        <p14:creationId xmlns:p14="http://schemas.microsoft.com/office/powerpoint/2010/main" val="3255037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9212eb659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9212eb659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29212eb659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1154084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4dd10bd064_0_1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4dd10bd064_0_1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g24dd10bd064_0_1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608506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8817" y="4822269"/>
            <a:ext cx="5510530" cy="3945493"/>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4:notes"/>
          <p:cNvSpPr txBox="1">
            <a:spLocks noGrp="1"/>
          </p:cNvSpPr>
          <p:nvPr>
            <p:ph type="sldNum" idx="12"/>
          </p:nvPr>
        </p:nvSpPr>
        <p:spPr>
          <a:xfrm>
            <a:off x="3901698" y="9517547"/>
            <a:ext cx="2984871" cy="502754"/>
          </a:xfrm>
          <a:prstGeom prst="rect">
            <a:avLst/>
          </a:prstGeom>
          <a:noFill/>
          <a:ln>
            <a:noFill/>
          </a:ln>
        </p:spPr>
        <p:txBody>
          <a:bodyPr spcFirstLastPara="1" wrap="square" lIns="96600" tIns="48275" rIns="96600" bIns="48275" anchor="b" anchorCtr="0">
            <a:noAutofit/>
          </a:bodyPr>
          <a:lstStyle/>
          <a:p>
            <a:pPr marL="0" marR="0" lvl="0" indent="0" algn="r" rtl="0">
              <a:lnSpc>
                <a:spcPct val="100000"/>
              </a:lnSpc>
              <a:spcBef>
                <a:spcPts val="0"/>
              </a:spcBef>
              <a:spcAft>
                <a:spcPts val="0"/>
              </a:spcAft>
              <a:buNone/>
            </a:pPr>
            <a:fld id="{00000000-1234-1234-1234-123412341234}" type="slidenum">
              <a:rPr lang="en-PH"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6483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p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4568a778bb_2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4568a778bb_2_104:notes"/>
          <p:cNvSpPr txBox="1">
            <a:spLocks noGrp="1"/>
          </p:cNvSpPr>
          <p:nvPr>
            <p:ph type="body" idx="1"/>
          </p:nvPr>
        </p:nvSpPr>
        <p:spPr>
          <a:xfrm>
            <a:off x="685802" y="4400550"/>
            <a:ext cx="5486410" cy="3600450"/>
          </a:xfrm>
          <a:prstGeom prst="rect">
            <a:avLst/>
          </a:prstGeom>
          <a:noFill/>
          <a:ln>
            <a:noFill/>
          </a:ln>
        </p:spPr>
        <p:txBody>
          <a:bodyPr spcFirstLastPara="1" wrap="square" lIns="93500" tIns="46725" rIns="93500" bIns="46725" anchor="t" anchorCtr="0">
            <a:noAutofit/>
          </a:bodyPr>
          <a:lstStyle/>
          <a:p>
            <a:pPr marL="0" lvl="0" indent="0" algn="l" rtl="0">
              <a:lnSpc>
                <a:spcPct val="100000"/>
              </a:lnSpc>
              <a:spcBef>
                <a:spcPts val="0"/>
              </a:spcBef>
              <a:spcAft>
                <a:spcPts val="0"/>
              </a:spcAft>
              <a:buSzPts val="1100"/>
              <a:buNone/>
            </a:pPr>
            <a:endParaRPr sz="1400"/>
          </a:p>
        </p:txBody>
      </p:sp>
      <p:sp>
        <p:nvSpPr>
          <p:cNvPr id="159" name="Google Shape;159;g24568a778bb_2_104:notes"/>
          <p:cNvSpPr txBox="1">
            <a:spLocks noGrp="1"/>
          </p:cNvSpPr>
          <p:nvPr>
            <p:ph type="sldNum" idx="12"/>
          </p:nvPr>
        </p:nvSpPr>
        <p:spPr>
          <a:xfrm>
            <a:off x="3884620" y="8685214"/>
            <a:ext cx="2971806" cy="458787"/>
          </a:xfrm>
          <a:prstGeom prst="rect">
            <a:avLst/>
          </a:prstGeom>
          <a:noFill/>
          <a:ln>
            <a:noFill/>
          </a:ln>
        </p:spPr>
        <p:txBody>
          <a:bodyPr spcFirstLastPara="1" wrap="square" lIns="93500" tIns="46725" rIns="93500" bIns="467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3602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929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971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60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4dd10bd064_0_8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g24dd10bd064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188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a:spLocks noGrp="1" noRot="1" noChangeAspect="1"/>
          </p:cNvSpPr>
          <p:nvPr>
            <p:ph type="sldImg" idx="2"/>
          </p:nvPr>
        </p:nvSpPr>
        <p:spPr>
          <a:xfrm>
            <a:off x="636588" y="679450"/>
            <a:ext cx="6038850" cy="33972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 name="Google Shape;43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following are essential elements in GAD planning and budgeting as they enable agencies to more effectively plan and implement their sectoral programs on GAD. If these are not present or need to be strengthened, LGUs shall include them in their GPBs. </a:t>
            </a:r>
            <a:endParaRPr/>
          </a:p>
        </p:txBody>
      </p:sp>
    </p:spTree>
    <p:extLst>
      <p:ext uri="{BB962C8B-B14F-4D97-AF65-F5344CB8AC3E}">
        <p14:creationId xmlns:p14="http://schemas.microsoft.com/office/powerpoint/2010/main" val="3663707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a:t>of the local offices of NGAs such as: DA, DENR, DAR, DOLE, DTI</a:t>
            </a:r>
            <a:endParaRPr/>
          </a:p>
          <a:p>
            <a:pPr marL="0" lvl="0" indent="0" algn="l" rtl="0">
              <a:spcBef>
                <a:spcPts val="0"/>
              </a:spcBef>
              <a:spcAft>
                <a:spcPts val="0"/>
              </a:spcAft>
              <a:buNone/>
            </a:pPr>
            <a:endParaRPr/>
          </a:p>
        </p:txBody>
      </p:sp>
      <p:sp>
        <p:nvSpPr>
          <p:cNvPr id="444" name="Google Shape;44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4125342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24faf1d92b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g24faf1d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395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p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9212eb659b_1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9212eb659b_1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g29212eb659b_1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extLst>
      <p:ext uri="{BB962C8B-B14F-4D97-AF65-F5344CB8AC3E}">
        <p14:creationId xmlns:p14="http://schemas.microsoft.com/office/powerpoint/2010/main" val="195045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a:extLst>
            <a:ext uri="{FF2B5EF4-FFF2-40B4-BE49-F238E27FC236}">
              <a16:creationId xmlns:a16="http://schemas.microsoft.com/office/drawing/2014/main" id="{BB5D47BE-1109-EEF4-4287-8E7FBCD3EA00}"/>
            </a:ext>
          </a:extLst>
        </p:cNvPr>
        <p:cNvGrpSpPr/>
        <p:nvPr/>
      </p:nvGrpSpPr>
      <p:grpSpPr>
        <a:xfrm>
          <a:off x="0" y="0"/>
          <a:ext cx="0" cy="0"/>
          <a:chOff x="0" y="0"/>
          <a:chExt cx="0" cy="0"/>
        </a:xfrm>
      </p:grpSpPr>
      <p:sp>
        <p:nvSpPr>
          <p:cNvPr id="52" name="Google Shape;52;p151:notes">
            <a:extLst>
              <a:ext uri="{FF2B5EF4-FFF2-40B4-BE49-F238E27FC236}">
                <a16:creationId xmlns:a16="http://schemas.microsoft.com/office/drawing/2014/main" id="{63A97939-A9F0-8095-0B74-10F48CB746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p151:notes">
            <a:extLst>
              <a:ext uri="{FF2B5EF4-FFF2-40B4-BE49-F238E27FC236}">
                <a16:creationId xmlns:a16="http://schemas.microsoft.com/office/drawing/2014/main" id="{B08A8DEF-D270-22E2-D6FB-14DE84F1C2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834502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9212eb659b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29212eb659b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213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4dd10bd064_0_20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24dd10bd064_0_20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g24dd10bd064_0_20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1231155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1136C-F317-454D-A768-BC3C6F28F014}" type="slidenum">
              <a:rPr lang="en-PH" smtClean="0"/>
              <a:t>51</a:t>
            </a:fld>
            <a:endParaRPr lang="en-PH"/>
          </a:p>
        </p:txBody>
      </p:sp>
    </p:spTree>
    <p:extLst>
      <p:ext uri="{BB962C8B-B14F-4D97-AF65-F5344CB8AC3E}">
        <p14:creationId xmlns:p14="http://schemas.microsoft.com/office/powerpoint/2010/main" val="1602430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2114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1136C-F317-454D-A768-BC3C6F28F014}" type="slidenum">
              <a:rPr lang="en-PH" smtClean="0"/>
              <a:t>64</a:t>
            </a:fld>
            <a:endParaRPr lang="en-PH"/>
          </a:p>
        </p:txBody>
      </p:sp>
    </p:spTree>
    <p:extLst>
      <p:ext uri="{BB962C8B-B14F-4D97-AF65-F5344CB8AC3E}">
        <p14:creationId xmlns:p14="http://schemas.microsoft.com/office/powerpoint/2010/main" val="397334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780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9212eb659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9212eb659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29212eb659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85</a:t>
            </a:fld>
            <a:endParaRPr/>
          </a:p>
        </p:txBody>
      </p:sp>
    </p:spTree>
    <p:extLst>
      <p:ext uri="{BB962C8B-B14F-4D97-AF65-F5344CB8AC3E}">
        <p14:creationId xmlns:p14="http://schemas.microsoft.com/office/powerpoint/2010/main" val="2341946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91" name="Google Shape;891;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4713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29212ebb70a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29212ebb70a_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6" name="Google Shape;2506;g29212ebb70a_1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99</a:t>
            </a:fld>
            <a:endParaRPr/>
          </a:p>
        </p:txBody>
      </p:sp>
    </p:spTree>
    <p:extLst>
      <p:ext uri="{BB962C8B-B14F-4D97-AF65-F5344CB8AC3E}">
        <p14:creationId xmlns:p14="http://schemas.microsoft.com/office/powerpoint/2010/main" val="367434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4dd10bd064_0_7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24dd10bd064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0" name="Google Shape;60;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1" name="Google Shape;61;p152:notes"/>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9212eb659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9212eb659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g29212eb659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246055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0" name="Google Shape;60;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1" name="Google Shape;61;p152:notes"/>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84" name="Google Shape;84;p1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5" name="Google Shape;85;p153:notes"/>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90" name="Google Shape;90;p1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Gender and Development (GAD) planning and budgeting are crucial because men and women are often treated differently in society. These differences come from the different roles, expectations, and needs of each gender. If the government doesn’t consider these differences when making decisions, it can lead to unfairness and gender inequality. GAD planning and budgeting aim to address these issues by ensuring that resources and policies are fair and promote equality between men and women.</a:t>
            </a:r>
          </a:p>
          <a:p>
            <a:pPr marL="457200" marR="0" lvl="0" indent="-228600" algn="l" rtl="0">
              <a:lnSpc>
                <a:spcPct val="100000"/>
              </a:lnSpc>
              <a:spcBef>
                <a:spcPts val="0"/>
              </a:spcBef>
              <a:spcAft>
                <a:spcPts val="0"/>
              </a:spcAft>
              <a:buSzPts val="1400"/>
              <a:buNone/>
            </a:pPr>
            <a:endParaRPr lang="en-US" dirty="0"/>
          </a:p>
        </p:txBody>
      </p:sp>
      <p:sp>
        <p:nvSpPr>
          <p:cNvPr id="91" name="Google Shape;91;p154:notes"/>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p8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87"/>
          <p:cNvSpPr txBox="1">
            <a:spLocks noGrp="1"/>
          </p:cNvSpPr>
          <p:nvPr>
            <p:ph type="ctrTitle"/>
          </p:nvPr>
        </p:nvSpPr>
        <p:spPr>
          <a:xfrm>
            <a:off x="5341434" y="1836036"/>
            <a:ext cx="6411012"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000"/>
              <a:buFont typeface="Montserrat Black"/>
              <a:buNone/>
              <a:defRPr sz="5000" b="0">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7"/>
          <p:cNvSpPr txBox="1">
            <a:spLocks noGrp="1"/>
          </p:cNvSpPr>
          <p:nvPr>
            <p:ph type="subTitle" idx="1"/>
          </p:nvPr>
        </p:nvSpPr>
        <p:spPr>
          <a:xfrm>
            <a:off x="5341434" y="4315711"/>
            <a:ext cx="641101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95959"/>
              </a:buClr>
              <a:buSzPts val="2400"/>
              <a:buNone/>
              <a:defRPr sz="2400" b="0">
                <a:solidFill>
                  <a:srgbClr val="595959"/>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pic>
        <p:nvPicPr>
          <p:cNvPr id="74" name="Google Shape;74;p9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Helvetica Neue"/>
              <a:buNone/>
              <a:defRPr sz="3600" b="1">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9"/>
          <p:cNvSpPr>
            <a:spLocks noGrp="1"/>
          </p:cNvSpPr>
          <p:nvPr>
            <p:ph type="pic" idx="2"/>
          </p:nvPr>
        </p:nvSpPr>
        <p:spPr>
          <a:xfrm>
            <a:off x="5183188" y="987425"/>
            <a:ext cx="6172200" cy="4873625"/>
          </a:xfrm>
          <a:prstGeom prst="rect">
            <a:avLst/>
          </a:prstGeom>
          <a:noFill/>
          <a:ln>
            <a:noFill/>
          </a:ln>
        </p:spPr>
      </p:sp>
      <p:sp>
        <p:nvSpPr>
          <p:cNvPr id="77" name="Google Shape;77;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99"/>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pic>
        <p:nvPicPr>
          <p:cNvPr id="80" name="Google Shape;80;p10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1" name="Google Shape;81;p100"/>
          <p:cNvSpPr txBox="1">
            <a:spLocks noGrp="1"/>
          </p:cNvSpPr>
          <p:nvPr>
            <p:ph type="body" idx="1"/>
          </p:nvPr>
        </p:nvSpPr>
        <p:spPr>
          <a:xfrm rot="5400000">
            <a:off x="3875727" y="-1100392"/>
            <a:ext cx="4351338"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00"/>
          <p:cNvSpPr txBox="1">
            <a:spLocks noGrp="1"/>
          </p:cNvSpPr>
          <p:nvPr>
            <p:ph type="title"/>
          </p:nvPr>
        </p:nvSpPr>
        <p:spPr>
          <a:xfrm>
            <a:off x="793596" y="52123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Helvetica Neue"/>
              <a:buNone/>
              <a:defRPr>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00"/>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pic>
        <p:nvPicPr>
          <p:cNvPr id="85" name="Google Shape;85;p10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6" name="Google Shape;86;p101"/>
          <p:cNvSpPr txBox="1">
            <a:spLocks noGrp="1"/>
          </p:cNvSpPr>
          <p:nvPr>
            <p:ph type="title"/>
          </p:nvPr>
        </p:nvSpPr>
        <p:spPr>
          <a:xfrm rot="5400000">
            <a:off x="7322595" y="2160588"/>
            <a:ext cx="5433510"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Helvetica Neue"/>
              <a:buNone/>
              <a:defRPr>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01"/>
          <p:cNvSpPr txBox="1">
            <a:spLocks noGrp="1"/>
          </p:cNvSpPr>
          <p:nvPr>
            <p:ph type="body" idx="1"/>
          </p:nvPr>
        </p:nvSpPr>
        <p:spPr>
          <a:xfrm rot="5400000">
            <a:off x="1799431" y="-406539"/>
            <a:ext cx="5811838"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01"/>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9"/>
        <p:cNvGrpSpPr/>
        <p:nvPr/>
      </p:nvGrpSpPr>
      <p:grpSpPr>
        <a:xfrm>
          <a:off x="0" y="0"/>
          <a:ext cx="0" cy="0"/>
          <a:chOff x="0" y="0"/>
          <a:chExt cx="0" cy="0"/>
        </a:xfrm>
      </p:grpSpPr>
      <p:pic>
        <p:nvPicPr>
          <p:cNvPr id="90" name="Google Shape;90;p10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1" name="Google Shape;91;p102"/>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102"/>
          <p:cNvSpPr txBox="1"/>
          <p:nvPr/>
        </p:nvSpPr>
        <p:spPr>
          <a:xfrm flipH="1">
            <a:off x="1703795" y="4225241"/>
            <a:ext cx="9044354" cy="9436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1145 J. P. Laurel St., San Miguel, Manila 1005 Philippines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Telephone No. +632.8735.1654 | Facsimile No. +632.8736.4449</a:t>
            </a:r>
            <a:endParaRPr sz="1400" b="0" i="0" u="none" strike="noStrike" cap="none">
              <a:solidFill>
                <a:srgbClr val="000000"/>
              </a:solidFill>
              <a:latin typeface="Arial"/>
              <a:ea typeface="Arial"/>
              <a:cs typeface="Arial"/>
              <a:sym typeface="Arial"/>
            </a:endParaRPr>
          </a:p>
        </p:txBody>
      </p:sp>
      <p:grpSp>
        <p:nvGrpSpPr>
          <p:cNvPr id="93" name="Google Shape;93;p102"/>
          <p:cNvGrpSpPr/>
          <p:nvPr/>
        </p:nvGrpSpPr>
        <p:grpSpPr>
          <a:xfrm>
            <a:off x="14514" y="5222278"/>
            <a:ext cx="12295237" cy="773337"/>
            <a:chOff x="28838" y="5480412"/>
            <a:chExt cx="12295237" cy="773337"/>
          </a:xfrm>
        </p:grpSpPr>
        <p:grpSp>
          <p:nvGrpSpPr>
            <p:cNvPr id="94" name="Google Shape;94;p102"/>
            <p:cNvGrpSpPr/>
            <p:nvPr/>
          </p:nvGrpSpPr>
          <p:grpSpPr>
            <a:xfrm>
              <a:off x="6046032" y="5485419"/>
              <a:ext cx="2808021" cy="615833"/>
              <a:chOff x="390114" y="4870567"/>
              <a:chExt cx="2808021" cy="615833"/>
            </a:xfrm>
          </p:grpSpPr>
          <p:grpSp>
            <p:nvGrpSpPr>
              <p:cNvPr id="95" name="Google Shape;95;p102"/>
              <p:cNvGrpSpPr/>
              <p:nvPr/>
            </p:nvGrpSpPr>
            <p:grpSpPr>
              <a:xfrm>
                <a:off x="390114" y="4870567"/>
                <a:ext cx="2808021" cy="615833"/>
                <a:chOff x="390114" y="4870567"/>
                <a:chExt cx="2808021" cy="615833"/>
              </a:xfrm>
            </p:grpSpPr>
            <p:pic>
              <p:nvPicPr>
                <p:cNvPr id="96" name="Google Shape;96;p102"/>
                <p:cNvPicPr preferRelativeResize="0"/>
                <p:nvPr/>
              </p:nvPicPr>
              <p:blipFill rotWithShape="1">
                <a:blip r:embed="rId3">
                  <a:alphaModFix/>
                </a:blip>
                <a:srcRect/>
                <a:stretch/>
              </p:blipFill>
              <p:spPr>
                <a:xfrm>
                  <a:off x="390114" y="4870567"/>
                  <a:ext cx="616435" cy="615833"/>
                </a:xfrm>
                <a:prstGeom prst="rect">
                  <a:avLst/>
                </a:prstGeom>
                <a:noFill/>
                <a:ln>
                  <a:noFill/>
                </a:ln>
              </p:spPr>
            </p:pic>
            <p:sp>
              <p:nvSpPr>
                <p:cNvPr id="97" name="Google Shape;97;p102"/>
                <p:cNvSpPr txBox="1"/>
                <p:nvPr/>
              </p:nvSpPr>
              <p:spPr>
                <a:xfrm>
                  <a:off x="1408901" y="5017290"/>
                  <a:ext cx="1789234" cy="41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PCWgovph</a:t>
                  </a:r>
                  <a:endParaRPr sz="2400" b="0" i="0" u="none" strike="noStrike" cap="none">
                    <a:solidFill>
                      <a:schemeClr val="dk1"/>
                    </a:solidFill>
                    <a:latin typeface="Helvetica Neue"/>
                    <a:ea typeface="Helvetica Neue"/>
                    <a:cs typeface="Helvetica Neue"/>
                    <a:sym typeface="Helvetica Neue"/>
                  </a:endParaRPr>
                </a:p>
              </p:txBody>
            </p:sp>
          </p:grpSp>
          <p:pic>
            <p:nvPicPr>
              <p:cNvPr id="98" name="Google Shape;98;p102"/>
              <p:cNvPicPr preferRelativeResize="0"/>
              <p:nvPr/>
            </p:nvPicPr>
            <p:blipFill rotWithShape="1">
              <a:blip r:embed="rId4">
                <a:alphaModFix/>
              </a:blip>
              <a:srcRect/>
              <a:stretch/>
            </p:blipFill>
            <p:spPr>
              <a:xfrm>
                <a:off x="906422" y="4927790"/>
                <a:ext cx="611306" cy="523889"/>
              </a:xfrm>
              <a:prstGeom prst="rect">
                <a:avLst/>
              </a:prstGeom>
              <a:noFill/>
              <a:ln>
                <a:noFill/>
              </a:ln>
            </p:spPr>
          </p:pic>
        </p:grpSp>
        <p:grpSp>
          <p:nvGrpSpPr>
            <p:cNvPr id="99" name="Google Shape;99;p102"/>
            <p:cNvGrpSpPr/>
            <p:nvPr/>
          </p:nvGrpSpPr>
          <p:grpSpPr>
            <a:xfrm>
              <a:off x="8628751" y="5571564"/>
              <a:ext cx="3695324" cy="682185"/>
              <a:chOff x="5102845" y="4956615"/>
              <a:chExt cx="3695324" cy="682185"/>
            </a:xfrm>
          </p:grpSpPr>
          <p:pic>
            <p:nvPicPr>
              <p:cNvPr id="100" name="Google Shape;100;p102"/>
              <p:cNvPicPr preferRelativeResize="0"/>
              <p:nvPr/>
            </p:nvPicPr>
            <p:blipFill rotWithShape="1">
              <a:blip r:embed="rId5">
                <a:alphaModFix/>
              </a:blip>
              <a:srcRect/>
              <a:stretch/>
            </p:blipFill>
            <p:spPr>
              <a:xfrm>
                <a:off x="5102845" y="4956615"/>
                <a:ext cx="530004" cy="529785"/>
              </a:xfrm>
              <a:prstGeom prst="rect">
                <a:avLst/>
              </a:prstGeom>
              <a:noFill/>
              <a:ln>
                <a:noFill/>
              </a:ln>
            </p:spPr>
          </p:pic>
          <p:sp>
            <p:nvSpPr>
              <p:cNvPr id="101" name="Google Shape;101;p102"/>
              <p:cNvSpPr txBox="1"/>
              <p:nvPr/>
            </p:nvSpPr>
            <p:spPr>
              <a:xfrm>
                <a:off x="5590443" y="5036527"/>
                <a:ext cx="3207726" cy="6022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Helvetica Neue"/>
                    <a:ea typeface="Helvetica Neue"/>
                    <a:cs typeface="Helvetica Neue"/>
                    <a:sym typeface="Helvetica Neue"/>
                  </a:rPr>
                  <a:t>CommissionOnWomenPH</a:t>
                </a:r>
                <a:endParaRPr sz="1900" b="0" i="0" u="none" strike="noStrike" cap="none">
                  <a:solidFill>
                    <a:schemeClr val="dk1"/>
                  </a:solidFill>
                  <a:latin typeface="Helvetica Neue"/>
                  <a:ea typeface="Helvetica Neue"/>
                  <a:cs typeface="Helvetica Neue"/>
                  <a:sym typeface="Helvetica Neue"/>
                </a:endParaRPr>
              </a:p>
            </p:txBody>
          </p:sp>
        </p:grpSp>
        <p:grpSp>
          <p:nvGrpSpPr>
            <p:cNvPr id="102" name="Google Shape;102;p102"/>
            <p:cNvGrpSpPr/>
            <p:nvPr/>
          </p:nvGrpSpPr>
          <p:grpSpPr>
            <a:xfrm>
              <a:off x="28838" y="5480412"/>
              <a:ext cx="4161754" cy="584468"/>
              <a:chOff x="423435" y="4292332"/>
              <a:chExt cx="4161754" cy="584468"/>
            </a:xfrm>
          </p:grpSpPr>
          <p:pic>
            <p:nvPicPr>
              <p:cNvPr id="103" name="Google Shape;103;p102"/>
              <p:cNvPicPr preferRelativeResize="0"/>
              <p:nvPr/>
            </p:nvPicPr>
            <p:blipFill rotWithShape="1">
              <a:blip r:embed="rId6">
                <a:alphaModFix/>
              </a:blip>
              <a:srcRect/>
              <a:stretch/>
            </p:blipFill>
            <p:spPr>
              <a:xfrm>
                <a:off x="423435" y="4292332"/>
                <a:ext cx="584636" cy="584468"/>
              </a:xfrm>
              <a:prstGeom prst="rect">
                <a:avLst/>
              </a:prstGeom>
              <a:noFill/>
              <a:ln>
                <a:noFill/>
              </a:ln>
            </p:spPr>
          </p:pic>
          <p:sp>
            <p:nvSpPr>
              <p:cNvPr id="104" name="Google Shape;104;p102"/>
              <p:cNvSpPr txBox="1"/>
              <p:nvPr/>
            </p:nvSpPr>
            <p:spPr>
              <a:xfrm>
                <a:off x="908538" y="4451838"/>
                <a:ext cx="3676651" cy="41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https://www.pcw.gov.ph</a:t>
                </a:r>
                <a:endParaRPr sz="2400" b="0" i="0" u="none" strike="noStrike" cap="none">
                  <a:solidFill>
                    <a:schemeClr val="dk1"/>
                  </a:solidFill>
                  <a:latin typeface="Helvetica Neue"/>
                  <a:ea typeface="Helvetica Neue"/>
                  <a:cs typeface="Helvetica Neue"/>
                  <a:sym typeface="Helvetica Neue"/>
                </a:endParaRPr>
              </a:p>
            </p:txBody>
          </p:sp>
        </p:grpSp>
        <p:grpSp>
          <p:nvGrpSpPr>
            <p:cNvPr id="105" name="Google Shape;105;p102"/>
            <p:cNvGrpSpPr/>
            <p:nvPr/>
          </p:nvGrpSpPr>
          <p:grpSpPr>
            <a:xfrm>
              <a:off x="3443126" y="5588133"/>
              <a:ext cx="4895622" cy="523903"/>
              <a:chOff x="4009521" y="4352897"/>
              <a:chExt cx="4895622" cy="523903"/>
            </a:xfrm>
          </p:grpSpPr>
          <p:pic>
            <p:nvPicPr>
              <p:cNvPr id="106" name="Google Shape;106;p102"/>
              <p:cNvPicPr preferRelativeResize="0"/>
              <p:nvPr/>
            </p:nvPicPr>
            <p:blipFill rotWithShape="1">
              <a:blip r:embed="rId7">
                <a:alphaModFix/>
              </a:blip>
              <a:srcRect/>
              <a:stretch/>
            </p:blipFill>
            <p:spPr>
              <a:xfrm>
                <a:off x="4009521" y="4352897"/>
                <a:ext cx="500174" cy="523903"/>
              </a:xfrm>
              <a:prstGeom prst="rect">
                <a:avLst/>
              </a:prstGeom>
              <a:noFill/>
              <a:ln>
                <a:noFill/>
              </a:ln>
            </p:spPr>
          </p:pic>
          <p:sp>
            <p:nvSpPr>
              <p:cNvPr id="107" name="Google Shape;107;p102"/>
              <p:cNvSpPr txBox="1"/>
              <p:nvPr/>
            </p:nvSpPr>
            <p:spPr>
              <a:xfrm>
                <a:off x="4532435" y="4396154"/>
                <a:ext cx="4372708" cy="41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Helvetica Neue"/>
                    <a:ea typeface="Helvetica Neue"/>
                    <a:cs typeface="Helvetica Neue"/>
                    <a:sym typeface="Helvetica Neue"/>
                  </a:rPr>
                  <a:t>oed@pcw.gov.ph</a:t>
                </a:r>
                <a:endParaRPr sz="2400" b="0" i="0" u="none" strike="noStrike" cap="none">
                  <a:solidFill>
                    <a:schemeClr val="dk1"/>
                  </a:solidFill>
                  <a:latin typeface="Helvetica Neue"/>
                  <a:ea typeface="Helvetica Neue"/>
                  <a:cs typeface="Helvetica Neue"/>
                  <a:sym typeface="Helvetica Neue"/>
                </a:endParaRPr>
              </a:p>
            </p:txBody>
          </p:sp>
        </p:grpSp>
      </p:grpSp>
      <p:cxnSp>
        <p:nvCxnSpPr>
          <p:cNvPr id="108" name="Google Shape;108;p102"/>
          <p:cNvCxnSpPr/>
          <p:nvPr/>
        </p:nvCxnSpPr>
        <p:spPr>
          <a:xfrm>
            <a:off x="0" y="6482354"/>
            <a:ext cx="12192000" cy="0"/>
          </a:xfrm>
          <a:prstGeom prst="straightConnector1">
            <a:avLst/>
          </a:prstGeom>
          <a:noFill/>
          <a:ln w="57150" cap="flat" cmpd="sng">
            <a:solidFill>
              <a:srgbClr val="7030A0"/>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pic>
        <p:nvPicPr>
          <p:cNvPr id="21" name="Google Shape;21;p9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90"/>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
        <p:cNvGrpSpPr/>
        <p:nvPr/>
      </p:nvGrpSpPr>
      <p:grpSpPr>
        <a:xfrm>
          <a:off x="0" y="0"/>
          <a:ext cx="0" cy="0"/>
          <a:chOff x="0" y="0"/>
          <a:chExt cx="0" cy="0"/>
        </a:xfrm>
      </p:grpSpPr>
      <p:pic>
        <p:nvPicPr>
          <p:cNvPr id="24" name="Google Shape;24;p8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89"/>
          <p:cNvSpPr txBox="1">
            <a:spLocks noGrp="1"/>
          </p:cNvSpPr>
          <p:nvPr>
            <p:ph type="title"/>
          </p:nvPr>
        </p:nvSpPr>
        <p:spPr>
          <a:xfrm>
            <a:off x="838200" y="1027455"/>
            <a:ext cx="10614102" cy="105351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Helvetica Neue"/>
              <a:buNone/>
              <a:defRPr b="1">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9"/>
          <p:cNvSpPr txBox="1">
            <a:spLocks noGrp="1"/>
          </p:cNvSpPr>
          <p:nvPr>
            <p:ph type="body" idx="1"/>
          </p:nvPr>
        </p:nvSpPr>
        <p:spPr>
          <a:xfrm>
            <a:off x="838200" y="2198252"/>
            <a:ext cx="10614102" cy="41459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C0C0C"/>
              </a:buClr>
              <a:buSzPts val="2800"/>
              <a:buChar char="•"/>
              <a:defRPr>
                <a:solidFill>
                  <a:srgbClr val="0C0C0C"/>
                </a:solidFill>
                <a:latin typeface="Helvetica Neue"/>
                <a:ea typeface="Helvetica Neue"/>
                <a:cs typeface="Helvetica Neue"/>
                <a:sym typeface="Helvetica Neue"/>
              </a:defRPr>
            </a:lvl1pPr>
            <a:lvl2pPr marL="914400" lvl="1" indent="-381000" algn="l">
              <a:lnSpc>
                <a:spcPct val="90000"/>
              </a:lnSpc>
              <a:spcBef>
                <a:spcPts val="500"/>
              </a:spcBef>
              <a:spcAft>
                <a:spcPts val="0"/>
              </a:spcAft>
              <a:buClr>
                <a:srgbClr val="0C0C0C"/>
              </a:buClr>
              <a:buSzPts val="2400"/>
              <a:buChar char="•"/>
              <a:defRPr>
                <a:solidFill>
                  <a:srgbClr val="0C0C0C"/>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0C0C0C"/>
              </a:buClr>
              <a:buSzPts val="2000"/>
              <a:buChar char="•"/>
              <a:defRPr>
                <a:solidFill>
                  <a:srgbClr val="0C0C0C"/>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0C0C0C"/>
              </a:buClr>
              <a:buSzPts val="1800"/>
              <a:buChar char="•"/>
              <a:defRPr>
                <a:solidFill>
                  <a:srgbClr val="0C0C0C"/>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0C0C0C"/>
              </a:buClr>
              <a:buSzPts val="1800"/>
              <a:buChar char="•"/>
              <a:defRPr>
                <a:solidFill>
                  <a:srgbClr val="0C0C0C"/>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89"/>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pic>
        <p:nvPicPr>
          <p:cNvPr id="29" name="Google Shape;29;p9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1"/>
          <p:cNvSpPr txBox="1">
            <a:spLocks noGrp="1"/>
          </p:cNvSpPr>
          <p:nvPr>
            <p:ph type="title"/>
          </p:nvPr>
        </p:nvSpPr>
        <p:spPr>
          <a:xfrm>
            <a:off x="836338" y="621599"/>
            <a:ext cx="10539764" cy="121330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Helvetica Neue"/>
              <a:buNone/>
              <a:defRPr>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1"/>
          <p:cNvSpPr txBox="1">
            <a:spLocks noGrp="1"/>
          </p:cNvSpPr>
          <p:nvPr>
            <p:ph type="body" idx="1"/>
          </p:nvPr>
        </p:nvSpPr>
        <p:spPr>
          <a:xfrm>
            <a:off x="838200" y="1914833"/>
            <a:ext cx="5181600" cy="436330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1"/>
          <p:cNvSpPr txBox="1">
            <a:spLocks noGrp="1"/>
          </p:cNvSpPr>
          <p:nvPr>
            <p:ph type="body" idx="2"/>
          </p:nvPr>
        </p:nvSpPr>
        <p:spPr>
          <a:xfrm>
            <a:off x="6172200" y="1914833"/>
            <a:ext cx="5181600" cy="436330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1"/>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pic>
        <p:nvPicPr>
          <p:cNvPr id="35" name="Google Shape;35;p9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92"/>
          <p:cNvSpPr txBox="1">
            <a:spLocks noGrp="1"/>
          </p:cNvSpPr>
          <p:nvPr>
            <p:ph type="title"/>
          </p:nvPr>
        </p:nvSpPr>
        <p:spPr>
          <a:xfrm>
            <a:off x="839788" y="591671"/>
            <a:ext cx="10515600" cy="109901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Helvetica Neue"/>
              <a:buNone/>
              <a:defRPr>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2"/>
          <p:cNvSpPr txBox="1">
            <a:spLocks noGrp="1"/>
          </p:cNvSpPr>
          <p:nvPr>
            <p:ph type="body" idx="1"/>
          </p:nvPr>
        </p:nvSpPr>
        <p:spPr>
          <a:xfrm>
            <a:off x="839788" y="1681163"/>
            <a:ext cx="5157787" cy="66759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dk1"/>
              </a:buClr>
              <a:buSzPts val="2800"/>
              <a:buNone/>
              <a:defRPr sz="2800" b="1">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92"/>
          <p:cNvSpPr txBox="1">
            <a:spLocks noGrp="1"/>
          </p:cNvSpPr>
          <p:nvPr>
            <p:ph type="body" idx="2"/>
          </p:nvPr>
        </p:nvSpPr>
        <p:spPr>
          <a:xfrm>
            <a:off x="839788" y="2505075"/>
            <a:ext cx="5157787" cy="347820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92"/>
          <p:cNvSpPr txBox="1">
            <a:spLocks noGrp="1"/>
          </p:cNvSpPr>
          <p:nvPr>
            <p:ph type="body" idx="3"/>
          </p:nvPr>
        </p:nvSpPr>
        <p:spPr>
          <a:xfrm>
            <a:off x="6172200" y="1681163"/>
            <a:ext cx="5183188" cy="667590"/>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dk1"/>
              </a:buClr>
              <a:buSzPts val="2800"/>
              <a:buNone/>
              <a:defRPr sz="2800" b="1">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92"/>
          <p:cNvSpPr txBox="1">
            <a:spLocks noGrp="1"/>
          </p:cNvSpPr>
          <p:nvPr>
            <p:ph type="body" idx="4"/>
          </p:nvPr>
        </p:nvSpPr>
        <p:spPr>
          <a:xfrm>
            <a:off x="6172200" y="2505075"/>
            <a:ext cx="5183188" cy="347820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2"/>
          <p:cNvSpPr txBox="1">
            <a:spLocks noGrp="1"/>
          </p:cNvSpPr>
          <p:nvPr>
            <p:ph type="sldNum" idx="12"/>
          </p:nvPr>
        </p:nvSpPr>
        <p:spPr>
          <a:xfrm>
            <a:off x="9337290" y="6453998"/>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2"/>
        <p:cNvGrpSpPr/>
        <p:nvPr/>
      </p:nvGrpSpPr>
      <p:grpSpPr>
        <a:xfrm>
          <a:off x="0" y="0"/>
          <a:ext cx="0" cy="0"/>
          <a:chOff x="0" y="0"/>
          <a:chExt cx="0" cy="0"/>
        </a:xfrm>
      </p:grpSpPr>
      <p:pic>
        <p:nvPicPr>
          <p:cNvPr id="43" name="Google Shape;43;p93"/>
          <p:cNvPicPr preferRelativeResize="0"/>
          <p:nvPr/>
        </p:nvPicPr>
        <p:blipFill rotWithShape="1">
          <a:blip r:embed="rId2">
            <a:alphaModFix/>
          </a:blip>
          <a:srcRect/>
          <a:stretch/>
        </p:blipFill>
        <p:spPr>
          <a:xfrm>
            <a:off x="0" y="0"/>
            <a:ext cx="12189281" cy="6858000"/>
          </a:xfrm>
          <a:prstGeom prst="rect">
            <a:avLst/>
          </a:prstGeom>
          <a:noFill/>
          <a:ln>
            <a:noFill/>
          </a:ln>
        </p:spPr>
      </p:pic>
      <p:sp>
        <p:nvSpPr>
          <p:cNvPr id="44" name="Google Shape;44;p93"/>
          <p:cNvSpPr txBox="1">
            <a:spLocks noGrp="1"/>
          </p:cNvSpPr>
          <p:nvPr>
            <p:ph type="ctrTitle"/>
          </p:nvPr>
        </p:nvSpPr>
        <p:spPr>
          <a:xfrm>
            <a:off x="2702326" y="1666735"/>
            <a:ext cx="6817559"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000"/>
              <a:buFont typeface="Montserrat Black"/>
              <a:buNone/>
              <a:defRPr sz="5000" b="0">
                <a:latin typeface="Montserrat Black"/>
                <a:ea typeface="Montserrat Black"/>
                <a:cs typeface="Montserrat Black"/>
                <a:sym typeface="Montserrat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93"/>
          <p:cNvSpPr txBox="1">
            <a:spLocks noGrp="1"/>
          </p:cNvSpPr>
          <p:nvPr>
            <p:ph type="subTitle" idx="1"/>
          </p:nvPr>
        </p:nvSpPr>
        <p:spPr>
          <a:xfrm>
            <a:off x="2702326" y="4339511"/>
            <a:ext cx="6817559"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95959"/>
              </a:buClr>
              <a:buSzPts val="2400"/>
              <a:buNone/>
              <a:defRPr sz="2400" b="0">
                <a:solidFill>
                  <a:srgbClr val="595959"/>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F2F2F2"/>
        </a:solidFill>
        <a:effectLst/>
      </p:bgPr>
    </p:bg>
    <p:spTree>
      <p:nvGrpSpPr>
        <p:cNvPr id="1" name="Shape 51"/>
        <p:cNvGrpSpPr/>
        <p:nvPr/>
      </p:nvGrpSpPr>
      <p:grpSpPr>
        <a:xfrm>
          <a:off x="0" y="0"/>
          <a:ext cx="0" cy="0"/>
          <a:chOff x="0" y="0"/>
          <a:chExt cx="0" cy="0"/>
        </a:xfrm>
      </p:grpSpPr>
      <p:pic>
        <p:nvPicPr>
          <p:cNvPr id="52" name="Google Shape;52;p9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 name="Google Shape;53;p95"/>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95"/>
          <p:cNvSpPr txBox="1">
            <a:spLocks noGrp="1"/>
          </p:cNvSpPr>
          <p:nvPr>
            <p:ph type="title"/>
          </p:nvPr>
        </p:nvSpPr>
        <p:spPr>
          <a:xfrm>
            <a:off x="380011" y="267434"/>
            <a:ext cx="11495314" cy="105351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Helvetica Neue"/>
              <a:buNone/>
              <a:defRPr b="1">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5"/>
          <p:cNvSpPr txBox="1">
            <a:spLocks noGrp="1"/>
          </p:cNvSpPr>
          <p:nvPr>
            <p:ph type="body" idx="1"/>
          </p:nvPr>
        </p:nvSpPr>
        <p:spPr>
          <a:xfrm>
            <a:off x="380011" y="1438231"/>
            <a:ext cx="11495314" cy="328464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C0C0C"/>
              </a:buClr>
              <a:buSzPts val="2800"/>
              <a:buChar char="•"/>
              <a:defRPr>
                <a:solidFill>
                  <a:srgbClr val="0C0C0C"/>
                </a:solidFill>
                <a:latin typeface="Helvetica Neue"/>
                <a:ea typeface="Helvetica Neue"/>
                <a:cs typeface="Helvetica Neue"/>
                <a:sym typeface="Helvetica Neue"/>
              </a:defRPr>
            </a:lvl1pPr>
            <a:lvl2pPr marL="914400" lvl="1" indent="-381000" algn="l">
              <a:lnSpc>
                <a:spcPct val="90000"/>
              </a:lnSpc>
              <a:spcBef>
                <a:spcPts val="500"/>
              </a:spcBef>
              <a:spcAft>
                <a:spcPts val="0"/>
              </a:spcAft>
              <a:buClr>
                <a:srgbClr val="0C0C0C"/>
              </a:buClr>
              <a:buSzPts val="2400"/>
              <a:buChar char="•"/>
              <a:defRPr>
                <a:solidFill>
                  <a:srgbClr val="0C0C0C"/>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rgbClr val="0C0C0C"/>
              </a:buClr>
              <a:buSzPts val="2000"/>
              <a:buChar char="•"/>
              <a:defRPr>
                <a:solidFill>
                  <a:srgbClr val="0C0C0C"/>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rgbClr val="0C0C0C"/>
              </a:buClr>
              <a:buSzPts val="1800"/>
              <a:buChar char="•"/>
              <a:defRPr>
                <a:solidFill>
                  <a:srgbClr val="0C0C0C"/>
                </a:solidFill>
                <a:latin typeface="Helvetica Neue"/>
                <a:ea typeface="Helvetica Neue"/>
                <a:cs typeface="Helvetica Neue"/>
                <a:sym typeface="Helvetica Neue"/>
              </a:defRPr>
            </a:lvl4pPr>
            <a:lvl5pPr marL="2286000" lvl="4" indent="-342900" algn="l">
              <a:lnSpc>
                <a:spcPct val="90000"/>
              </a:lnSpc>
              <a:spcBef>
                <a:spcPts val="500"/>
              </a:spcBef>
              <a:spcAft>
                <a:spcPts val="0"/>
              </a:spcAft>
              <a:buClr>
                <a:srgbClr val="0C0C0C"/>
              </a:buClr>
              <a:buSzPts val="1800"/>
              <a:buChar char="•"/>
              <a:defRPr>
                <a:solidFill>
                  <a:srgbClr val="0C0C0C"/>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pic>
        <p:nvPicPr>
          <p:cNvPr id="62" name="Google Shape;62;p9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3" name="Google Shape;63;p97"/>
          <p:cNvSpPr txBox="1">
            <a:spLocks noGrp="1"/>
          </p:cNvSpPr>
          <p:nvPr>
            <p:ph type="body" idx="1"/>
          </p:nvPr>
        </p:nvSpPr>
        <p:spPr>
          <a:xfrm>
            <a:off x="5183187" y="1243898"/>
            <a:ext cx="6570197" cy="48736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sz="2400">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97"/>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97"/>
          <p:cNvSpPr txBox="1">
            <a:spLocks noGrp="1"/>
          </p:cNvSpPr>
          <p:nvPr>
            <p:ph type="title"/>
          </p:nvPr>
        </p:nvSpPr>
        <p:spPr>
          <a:xfrm>
            <a:off x="789569" y="752483"/>
            <a:ext cx="4203313" cy="2174493"/>
          </a:xfrm>
          <a:prstGeom prst="rect">
            <a:avLst/>
          </a:prstGeom>
          <a:solidFill>
            <a:schemeClr val="lt1">
              <a:alpha val="40000"/>
            </a:schemeClr>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Helvetica Neue"/>
              <a:buNone/>
              <a:defRPr sz="4800" b="1">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7"/>
          <p:cNvSpPr txBox="1">
            <a:spLocks noGrp="1"/>
          </p:cNvSpPr>
          <p:nvPr>
            <p:ph type="body" idx="2"/>
          </p:nvPr>
        </p:nvSpPr>
        <p:spPr>
          <a:xfrm>
            <a:off x="824314" y="2926976"/>
            <a:ext cx="4168568" cy="3237296"/>
          </a:xfrm>
          <a:prstGeom prst="rect">
            <a:avLst/>
          </a:prstGeom>
          <a:solidFill>
            <a:schemeClr val="lt1">
              <a:alpha val="40000"/>
            </a:scheme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sz="2800">
                <a:solidFill>
                  <a:schemeClr val="dk1"/>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7"/>
        <p:cNvGrpSpPr/>
        <p:nvPr/>
      </p:nvGrpSpPr>
      <p:grpSpPr>
        <a:xfrm>
          <a:off x="0" y="0"/>
          <a:ext cx="0" cy="0"/>
          <a:chOff x="0" y="0"/>
          <a:chExt cx="0" cy="0"/>
        </a:xfrm>
      </p:grpSpPr>
      <p:pic>
        <p:nvPicPr>
          <p:cNvPr id="68" name="Google Shape;68;p9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9" name="Google Shape;69;p98"/>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98"/>
          <p:cNvSpPr txBox="1">
            <a:spLocks noGrp="1"/>
          </p:cNvSpPr>
          <p:nvPr>
            <p:ph type="body" idx="1"/>
          </p:nvPr>
        </p:nvSpPr>
        <p:spPr>
          <a:xfrm>
            <a:off x="484172" y="1273401"/>
            <a:ext cx="6570197" cy="48736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atin typeface="Helvetica Neue"/>
                <a:ea typeface="Helvetica Neue"/>
                <a:cs typeface="Helvetica Neue"/>
                <a:sym typeface="Helvetica Neue"/>
              </a:defRPr>
            </a:lvl1pPr>
            <a:lvl2pPr marL="914400" lvl="1" indent="-381000" algn="l">
              <a:lnSpc>
                <a:spcPct val="90000"/>
              </a:lnSpc>
              <a:spcBef>
                <a:spcPts val="500"/>
              </a:spcBef>
              <a:spcAft>
                <a:spcPts val="0"/>
              </a:spcAft>
              <a:buClr>
                <a:schemeClr val="dk1"/>
              </a:buClr>
              <a:buSzPts val="2400"/>
              <a:buChar char="•"/>
              <a:defRPr sz="2400">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4pPr>
            <a:lvl5pPr marL="2286000" lvl="4"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98"/>
          <p:cNvSpPr txBox="1">
            <a:spLocks noGrp="1"/>
          </p:cNvSpPr>
          <p:nvPr>
            <p:ph type="title"/>
          </p:nvPr>
        </p:nvSpPr>
        <p:spPr>
          <a:xfrm>
            <a:off x="7463472" y="703106"/>
            <a:ext cx="4203313" cy="2174493"/>
          </a:xfrm>
          <a:prstGeom prst="rect">
            <a:avLst/>
          </a:prstGeom>
          <a:solidFill>
            <a:schemeClr val="lt1">
              <a:alpha val="40000"/>
            </a:schemeClr>
          </a:solid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800"/>
              <a:buFont typeface="Helvetica Neue"/>
              <a:buNone/>
              <a:defRPr sz="4800" b="1">
                <a:solidFill>
                  <a:schemeClr val="dk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8"/>
          <p:cNvSpPr txBox="1">
            <a:spLocks noGrp="1"/>
          </p:cNvSpPr>
          <p:nvPr>
            <p:ph type="body" idx="2"/>
          </p:nvPr>
        </p:nvSpPr>
        <p:spPr>
          <a:xfrm>
            <a:off x="7463471" y="2877599"/>
            <a:ext cx="4203313" cy="3237296"/>
          </a:xfrm>
          <a:prstGeom prst="rect">
            <a:avLst/>
          </a:prstGeom>
          <a:solidFill>
            <a:schemeClr val="lt1">
              <a:alpha val="40000"/>
            </a:schemeClr>
          </a:solid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dk1"/>
              </a:buClr>
              <a:buSzPts val="2800"/>
              <a:buNone/>
              <a:defRPr sz="2800">
                <a:solidFill>
                  <a:schemeClr val="dk1"/>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6"/>
          <p:cNvSpPr txBox="1">
            <a:spLocks noGrp="1"/>
          </p:cNvSpPr>
          <p:nvPr>
            <p:ph type="sldNum" idx="12"/>
          </p:nvPr>
        </p:nvSpPr>
        <p:spPr>
          <a:xfrm>
            <a:off x="9426498" y="64763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 id="2147483659" r:id="rId8"/>
    <p:sldLayoutId id="2147483660" r:id="rId9"/>
    <p:sldLayoutId id="2147483661" r:id="rId10"/>
    <p:sldLayoutId id="2147483662" r:id="rId11"/>
    <p:sldLayoutId id="2147483663"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library.pcw.gov.ph/gad-focal-point-system-functionality-assessment-tool-for-local-government-units/" TargetMode="External"/><Relationship Id="rId2" Type="http://schemas.openxmlformats.org/officeDocument/2006/relationships/hyperlink" Target="https://library.pcw.gov.ph/gender-responsive-lgu-gerl-assessment-tool/"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g"/><Relationship Id="rId4" Type="http://schemas.openxmlformats.org/officeDocument/2006/relationships/image" Target="../media/image59.png"/><Relationship Id="rId9" Type="http://schemas.openxmlformats.org/officeDocument/2006/relationships/image" Target="../media/image64.jp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5.png"/><Relationship Id="rId3" Type="http://schemas.openxmlformats.org/officeDocument/2006/relationships/image" Target="../media/image71.jpeg"/><Relationship Id="rId21" Type="http://schemas.openxmlformats.org/officeDocument/2006/relationships/image" Target="../media/image88.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4.png"/><Relationship Id="rId2" Type="http://schemas.openxmlformats.org/officeDocument/2006/relationships/notesSlide" Target="../notesSlides/notesSlide32.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8.png"/><Relationship Id="rId19" Type="http://schemas.openxmlformats.org/officeDocument/2006/relationships/image" Target="../media/image86.pn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39.png"/><Relationship Id="rId22"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112"/>
        <p:cNvGrpSpPr/>
        <p:nvPr/>
      </p:nvGrpSpPr>
      <p:grpSpPr>
        <a:xfrm>
          <a:off x="0" y="0"/>
          <a:ext cx="0" cy="0"/>
          <a:chOff x="0" y="0"/>
          <a:chExt cx="0" cy="0"/>
        </a:xfrm>
      </p:grpSpPr>
      <p:sp>
        <p:nvSpPr>
          <p:cNvPr id="113" name="Google Shape;113;g24dd10bd064_0_648"/>
          <p:cNvSpPr txBox="1"/>
          <p:nvPr/>
        </p:nvSpPr>
        <p:spPr>
          <a:xfrm>
            <a:off x="4630223" y="1426793"/>
            <a:ext cx="7303199" cy="1970411"/>
          </a:xfrm>
          <a:prstGeom prst="rect">
            <a:avLst/>
          </a:prstGeom>
          <a:noFill/>
          <a:ln>
            <a:noFill/>
          </a:ln>
        </p:spPr>
        <p:txBody>
          <a:bodyPr spcFirstLastPara="1" wrap="square" lIns="0" tIns="0" rIns="0" bIns="0" anchor="t" anchorCtr="0">
            <a:spAutoFit/>
          </a:bodyPr>
          <a:lstStyle/>
          <a:p>
            <a:pPr marL="0" marR="0" lvl="0" indent="0" algn="ctr" rtl="0">
              <a:lnSpc>
                <a:spcPct val="97000"/>
              </a:lnSpc>
              <a:spcBef>
                <a:spcPts val="0"/>
              </a:spcBef>
              <a:spcAft>
                <a:spcPts val="0"/>
              </a:spcAft>
              <a:buNone/>
            </a:pPr>
            <a:r>
              <a:rPr lang="en-US" sz="6600" b="1" dirty="0">
                <a:solidFill>
                  <a:srgbClr val="7030A0"/>
                </a:solidFill>
                <a:latin typeface="Alatsi"/>
                <a:ea typeface="Alatsi"/>
                <a:cs typeface="Alatsi"/>
                <a:sym typeface="Alatsi"/>
              </a:rPr>
              <a:t>GAD Planning</a:t>
            </a:r>
          </a:p>
          <a:p>
            <a:pPr marL="0" marR="0" lvl="0" indent="0" algn="ctr" rtl="0">
              <a:lnSpc>
                <a:spcPct val="97000"/>
              </a:lnSpc>
              <a:spcBef>
                <a:spcPts val="0"/>
              </a:spcBef>
              <a:spcAft>
                <a:spcPts val="0"/>
              </a:spcAft>
              <a:buNone/>
            </a:pPr>
            <a:r>
              <a:rPr lang="en-US" sz="6600" b="1" dirty="0">
                <a:solidFill>
                  <a:srgbClr val="7030A0"/>
                </a:solidFill>
                <a:latin typeface="Alatsi"/>
                <a:ea typeface="Alatsi"/>
                <a:cs typeface="Alatsi"/>
                <a:sym typeface="Alatsi"/>
              </a:rPr>
              <a:t> and Budgeting</a:t>
            </a:r>
          </a:p>
        </p:txBody>
      </p:sp>
      <p:sp>
        <p:nvSpPr>
          <p:cNvPr id="115" name="Google Shape;115;g24dd10bd064_0_648"/>
          <p:cNvSpPr txBox="1"/>
          <p:nvPr/>
        </p:nvSpPr>
        <p:spPr>
          <a:xfrm>
            <a:off x="4630222" y="4594666"/>
            <a:ext cx="7303200" cy="60324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800" b="1" dirty="0">
                <a:latin typeface="Alatsi"/>
                <a:ea typeface="Alatsi"/>
                <a:cs typeface="Alatsi"/>
                <a:sym typeface="Alatsi"/>
              </a:rPr>
              <a:t>Kim Harold T. Peji</a:t>
            </a:r>
            <a:endParaRPr sz="600" dirty="0"/>
          </a:p>
        </p:txBody>
      </p:sp>
      <p:sp>
        <p:nvSpPr>
          <p:cNvPr id="116" name="Google Shape;116;g24dd10bd064_0_648"/>
          <p:cNvSpPr txBox="1"/>
          <p:nvPr/>
        </p:nvSpPr>
        <p:spPr>
          <a:xfrm>
            <a:off x="4759511" y="5197908"/>
            <a:ext cx="7044622" cy="8617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i="1" dirty="0">
                <a:latin typeface="Alatsi"/>
                <a:ea typeface="Alatsi"/>
                <a:cs typeface="Alatsi"/>
                <a:sym typeface="Alatsi"/>
              </a:rPr>
              <a:t>Officer-in-Charge</a:t>
            </a:r>
          </a:p>
          <a:p>
            <a:pPr marL="0" marR="0" lvl="0" indent="0" algn="ctr" rtl="0">
              <a:spcBef>
                <a:spcPts val="0"/>
              </a:spcBef>
              <a:spcAft>
                <a:spcPts val="0"/>
              </a:spcAft>
              <a:buNone/>
            </a:pPr>
            <a:r>
              <a:rPr lang="en-US" sz="1800" dirty="0">
                <a:latin typeface="Alatsi"/>
                <a:sym typeface="Alatsi"/>
              </a:rPr>
              <a:t>Philippine Commission on Women - Technical Services</a:t>
            </a:r>
          </a:p>
          <a:p>
            <a:pPr marL="0" marR="0" lvl="0" indent="0" algn="ctr" rtl="0">
              <a:spcBef>
                <a:spcPts val="0"/>
              </a:spcBef>
              <a:spcAft>
                <a:spcPts val="0"/>
              </a:spcAft>
              <a:buNone/>
            </a:pPr>
            <a:r>
              <a:rPr lang="en-US" sz="1800" dirty="0">
                <a:latin typeface="Alatsi"/>
                <a:sym typeface="Alatsi"/>
              </a:rPr>
              <a:t> and Regional Coordination Division</a:t>
            </a:r>
            <a:endParaRPr sz="1050" dirty="0"/>
          </a:p>
        </p:txBody>
      </p:sp>
      <p:sp>
        <p:nvSpPr>
          <p:cNvPr id="5" name="Google Shape;116;g24dd10bd064_0_648">
            <a:extLst>
              <a:ext uri="{FF2B5EF4-FFF2-40B4-BE49-F238E27FC236}">
                <a16:creationId xmlns:a16="http://schemas.microsoft.com/office/drawing/2014/main" id="{DACC1E9E-A364-97E2-57A1-EF9D21595868}"/>
              </a:ext>
            </a:extLst>
          </p:cNvPr>
          <p:cNvSpPr txBox="1"/>
          <p:nvPr/>
        </p:nvSpPr>
        <p:spPr>
          <a:xfrm>
            <a:off x="4759511" y="3476265"/>
            <a:ext cx="7044622" cy="61555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dirty="0">
                <a:latin typeface="Alatsi"/>
                <a:ea typeface="Alatsi"/>
                <a:cs typeface="Alatsi"/>
                <a:sym typeface="Alatsi"/>
              </a:rPr>
              <a:t>PHALGA 17</a:t>
            </a:r>
            <a:r>
              <a:rPr lang="en-US" sz="2000" baseline="30000" dirty="0">
                <a:latin typeface="Alatsi"/>
                <a:ea typeface="Alatsi"/>
                <a:cs typeface="Alatsi"/>
                <a:sym typeface="Alatsi"/>
              </a:rPr>
              <a:t>th</a:t>
            </a:r>
            <a:r>
              <a:rPr lang="en-US" sz="2000" dirty="0">
                <a:latin typeface="Alatsi"/>
                <a:ea typeface="Alatsi"/>
                <a:cs typeface="Alatsi"/>
                <a:sym typeface="Alatsi"/>
              </a:rPr>
              <a:t> Mindanao Geographical Conference</a:t>
            </a:r>
          </a:p>
          <a:p>
            <a:pPr marL="0" marR="0" lvl="0" indent="0" algn="ctr" rtl="0">
              <a:spcBef>
                <a:spcPts val="0"/>
              </a:spcBef>
              <a:spcAft>
                <a:spcPts val="0"/>
              </a:spcAft>
              <a:buNone/>
            </a:pPr>
            <a:r>
              <a:rPr lang="en-US" sz="2000" dirty="0">
                <a:latin typeface="Alatsi"/>
                <a:sym typeface="Alatsi"/>
              </a:rPr>
              <a:t>Zamboanga City I February 26, 2025</a:t>
            </a:r>
            <a:endParaRPr sz="10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g29212eb659b_1_45" descr="The Importance of Diversity and Inclusion in the Workforce - CoreAxis"/>
          <p:cNvPicPr preferRelativeResize="0"/>
          <p:nvPr/>
        </p:nvPicPr>
        <p:blipFill rotWithShape="1">
          <a:blip r:embed="rId3">
            <a:alphaModFix/>
          </a:blip>
          <a:srcRect/>
          <a:stretch/>
        </p:blipFill>
        <p:spPr>
          <a:xfrm>
            <a:off x="5981405" y="5083141"/>
            <a:ext cx="1167930" cy="1167900"/>
          </a:xfrm>
          <a:prstGeom prst="rect">
            <a:avLst/>
          </a:prstGeom>
          <a:noFill/>
          <a:ln>
            <a:noFill/>
          </a:ln>
        </p:spPr>
      </p:pic>
      <p:pic>
        <p:nvPicPr>
          <p:cNvPr id="780" name="Google Shape;780;g29212eb659b_1_45" descr="Good Governance High Res Stock Images | Shutterstock"/>
          <p:cNvPicPr preferRelativeResize="0"/>
          <p:nvPr/>
        </p:nvPicPr>
        <p:blipFill rotWithShape="1">
          <a:blip r:embed="rId4">
            <a:alphaModFix/>
          </a:blip>
          <a:srcRect b="9041"/>
          <a:stretch/>
        </p:blipFill>
        <p:spPr>
          <a:xfrm>
            <a:off x="15675" y="4162100"/>
            <a:ext cx="2685150" cy="2683475"/>
          </a:xfrm>
          <a:prstGeom prst="rect">
            <a:avLst/>
          </a:prstGeom>
          <a:noFill/>
          <a:ln>
            <a:noFill/>
          </a:ln>
        </p:spPr>
      </p:pic>
      <p:sp>
        <p:nvSpPr>
          <p:cNvPr id="781" name="Google Shape;781;g29212eb659b_1_45"/>
          <p:cNvSpPr/>
          <p:nvPr/>
        </p:nvSpPr>
        <p:spPr>
          <a:xfrm>
            <a:off x="133318" y="1443445"/>
            <a:ext cx="6524307" cy="134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200" b="1" i="0" u="none" dirty="0">
                <a:solidFill>
                  <a:srgbClr val="0070C0"/>
                </a:solidFill>
                <a:latin typeface="Alatsi"/>
                <a:ea typeface="Alatsi"/>
                <a:cs typeface="Alatsi"/>
                <a:sym typeface="Alatsi"/>
              </a:rPr>
              <a:t>WE</a:t>
            </a:r>
            <a:r>
              <a:rPr lang="en-US" sz="3200" i="0" u="none" dirty="0">
                <a:solidFill>
                  <a:srgbClr val="0070C0"/>
                </a:solidFill>
                <a:latin typeface="Alatsi"/>
                <a:ea typeface="Alatsi"/>
                <a:cs typeface="Alatsi"/>
                <a:sym typeface="Alatsi"/>
              </a:rPr>
              <a:t> </a:t>
            </a:r>
            <a:r>
              <a:rPr lang="en-US" sz="3200" b="1" i="0" u="none" dirty="0">
                <a:solidFill>
                  <a:srgbClr val="0070C0"/>
                </a:solidFill>
                <a:latin typeface="Alatsi"/>
                <a:ea typeface="Alatsi"/>
                <a:cs typeface="Alatsi"/>
                <a:sym typeface="Alatsi"/>
              </a:rPr>
              <a:t>NEED TO PRACTICE</a:t>
            </a:r>
            <a:r>
              <a:rPr lang="en-US" sz="3200" b="1" dirty="0">
                <a:solidFill>
                  <a:srgbClr val="0070C0"/>
                </a:solidFill>
                <a:latin typeface="Alatsi"/>
                <a:ea typeface="Alatsi"/>
                <a:cs typeface="Alatsi"/>
                <a:sym typeface="Alatsi"/>
              </a:rPr>
              <a:t> </a:t>
            </a:r>
            <a:r>
              <a:rPr lang="en-US" sz="3200" b="1" i="0" u="none" dirty="0">
                <a:solidFill>
                  <a:srgbClr val="0070C0"/>
                </a:solidFill>
                <a:latin typeface="Alatsi"/>
                <a:ea typeface="Alatsi"/>
                <a:cs typeface="Alatsi"/>
                <a:sym typeface="Alatsi"/>
              </a:rPr>
              <a:t>GENDER-RESPONSIVE GOOD</a:t>
            </a:r>
            <a:r>
              <a:rPr lang="en-US" sz="3200" b="1" dirty="0">
                <a:solidFill>
                  <a:srgbClr val="0070C0"/>
                </a:solidFill>
                <a:latin typeface="Alatsi"/>
                <a:ea typeface="Alatsi"/>
                <a:cs typeface="Alatsi"/>
                <a:sym typeface="Alatsi"/>
              </a:rPr>
              <a:t> </a:t>
            </a:r>
            <a:r>
              <a:rPr lang="en-US" sz="3200" b="1" i="0" u="none" dirty="0">
                <a:solidFill>
                  <a:srgbClr val="0070C0"/>
                </a:solidFill>
                <a:latin typeface="Alatsi"/>
                <a:ea typeface="Alatsi"/>
                <a:cs typeface="Alatsi"/>
                <a:sym typeface="Alatsi"/>
              </a:rPr>
              <a:t>GOVERNANCE </a:t>
            </a:r>
            <a:endParaRPr sz="3200" i="0" u="none" dirty="0">
              <a:solidFill>
                <a:srgbClr val="0070C0"/>
              </a:solidFill>
              <a:latin typeface="Alatsi"/>
              <a:ea typeface="Alatsi"/>
              <a:cs typeface="Alatsi"/>
              <a:sym typeface="Alatsi"/>
            </a:endParaRPr>
          </a:p>
        </p:txBody>
      </p:sp>
      <p:sp>
        <p:nvSpPr>
          <p:cNvPr id="782" name="Google Shape;782;g29212eb659b_1_45"/>
          <p:cNvSpPr/>
          <p:nvPr/>
        </p:nvSpPr>
        <p:spPr>
          <a:xfrm>
            <a:off x="562487" y="2493900"/>
            <a:ext cx="5501700" cy="1548000"/>
          </a:xfrm>
          <a:prstGeom prst="rect">
            <a:avLst/>
          </a:prstGeom>
          <a:noFill/>
          <a:ln>
            <a:noFill/>
          </a:ln>
        </p:spPr>
        <p:txBody>
          <a:bodyPr spcFirstLastPara="1" wrap="square" lIns="91425" tIns="45700" rIns="91425" bIns="45700" anchor="t" anchorCtr="0">
            <a:noAutofit/>
          </a:bodyPr>
          <a:lstStyle/>
          <a:p>
            <a:pPr marL="0" marR="0" lvl="1" indent="0" algn="ctr" rtl="0">
              <a:lnSpc>
                <a:spcPct val="90000"/>
              </a:lnSpc>
              <a:spcBef>
                <a:spcPts val="0"/>
              </a:spcBef>
              <a:spcAft>
                <a:spcPts val="0"/>
              </a:spcAft>
              <a:buNone/>
            </a:pPr>
            <a:r>
              <a:rPr lang="en-US" sz="2400" i="0" u="none" strike="noStrike" cap="none" dirty="0">
                <a:solidFill>
                  <a:schemeClr val="dk1"/>
                </a:solidFill>
                <a:latin typeface="Alatsi"/>
                <a:ea typeface="Alatsi"/>
                <a:cs typeface="Alatsi"/>
                <a:sym typeface="Alatsi"/>
              </a:rPr>
              <a:t>Government agencies cannot achieve good governance without being transparent, participatory, equitable, and gender-responsive.</a:t>
            </a:r>
            <a:endParaRPr sz="1600" i="0" u="none" strike="noStrike" cap="none" dirty="0">
              <a:solidFill>
                <a:schemeClr val="dk1"/>
              </a:solidFill>
              <a:latin typeface="Alatsi"/>
              <a:ea typeface="Alatsi"/>
              <a:cs typeface="Alatsi"/>
              <a:sym typeface="Alatsi"/>
            </a:endParaRPr>
          </a:p>
        </p:txBody>
      </p:sp>
      <p:sp>
        <p:nvSpPr>
          <p:cNvPr id="783" name="Google Shape;783;g29212eb659b_1_45"/>
          <p:cNvSpPr/>
          <p:nvPr/>
        </p:nvSpPr>
        <p:spPr>
          <a:xfrm>
            <a:off x="6657625" y="1572825"/>
            <a:ext cx="2451000" cy="116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3200" b="1" i="0" u="none">
                <a:solidFill>
                  <a:srgbClr val="0070C0"/>
                </a:solidFill>
                <a:latin typeface="Alatsi"/>
                <a:ea typeface="Alatsi"/>
                <a:cs typeface="Alatsi"/>
                <a:sym typeface="Alatsi"/>
              </a:rPr>
              <a:t>LIMITED RESOURCES</a:t>
            </a:r>
            <a:endParaRPr sz="3200" i="0" u="none">
              <a:solidFill>
                <a:srgbClr val="0070C0"/>
              </a:solidFill>
              <a:latin typeface="Alatsi"/>
              <a:ea typeface="Alatsi"/>
              <a:cs typeface="Alatsi"/>
              <a:sym typeface="Alatsi"/>
            </a:endParaRPr>
          </a:p>
        </p:txBody>
      </p:sp>
      <p:pic>
        <p:nvPicPr>
          <p:cNvPr id="784" name="Google Shape;784;g29212eb659b_1_45" descr="Peso Money Investment Images, Stock Photos &amp; Vectors | Shutterstock"/>
          <p:cNvPicPr preferRelativeResize="0"/>
          <p:nvPr/>
        </p:nvPicPr>
        <p:blipFill rotWithShape="1">
          <a:blip r:embed="rId5">
            <a:alphaModFix/>
          </a:blip>
          <a:srcRect l="26545" t="5776" r="25470" b="13324"/>
          <a:stretch/>
        </p:blipFill>
        <p:spPr>
          <a:xfrm>
            <a:off x="9348574" y="1351724"/>
            <a:ext cx="2271600" cy="2077275"/>
          </a:xfrm>
          <a:prstGeom prst="rect">
            <a:avLst/>
          </a:prstGeom>
          <a:noFill/>
          <a:ln>
            <a:noFill/>
          </a:ln>
          <a:effectLst>
            <a:outerShdw blurRad="292100" dist="139700" dir="2700000" algn="tl" rotWithShape="0">
              <a:srgbClr val="333333">
                <a:alpha val="64709"/>
              </a:srgbClr>
            </a:outerShdw>
          </a:effectLst>
        </p:spPr>
      </p:pic>
      <p:sp>
        <p:nvSpPr>
          <p:cNvPr id="785" name="Google Shape;785;g29212eb659b_1_45"/>
          <p:cNvSpPr txBox="1"/>
          <p:nvPr/>
        </p:nvSpPr>
        <p:spPr>
          <a:xfrm>
            <a:off x="-233680" y="6593841"/>
            <a:ext cx="4483200" cy="246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i="1">
                <a:solidFill>
                  <a:srgbClr val="BFBFBF"/>
                </a:solidFill>
                <a:latin typeface="Calibri"/>
                <a:ea typeface="Calibri"/>
                <a:cs typeface="Calibri"/>
                <a:sym typeface="Calibri"/>
              </a:rPr>
              <a:t>*Slide and/or text  from Atty. Mylen Gonzales-Esquivel PowerPoint Presentation</a:t>
            </a:r>
            <a:endParaRPr sz="1000" i="1">
              <a:solidFill>
                <a:srgbClr val="BFBFBF"/>
              </a:solidFill>
              <a:latin typeface="Calibri"/>
              <a:ea typeface="Calibri"/>
              <a:cs typeface="Calibri"/>
              <a:sym typeface="Calibri"/>
            </a:endParaRPr>
          </a:p>
        </p:txBody>
      </p:sp>
      <p:sp>
        <p:nvSpPr>
          <p:cNvPr id="787" name="Google Shape;787;g29212eb659b_1_45"/>
          <p:cNvSpPr/>
          <p:nvPr/>
        </p:nvSpPr>
        <p:spPr>
          <a:xfrm>
            <a:off x="3671826" y="4449329"/>
            <a:ext cx="7458600" cy="49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900" b="1" i="0" u="none" strike="noStrike" cap="none" dirty="0">
                <a:solidFill>
                  <a:srgbClr val="0070C0"/>
                </a:solidFill>
                <a:latin typeface="Alatsi"/>
                <a:ea typeface="Alatsi"/>
                <a:cs typeface="Alatsi"/>
                <a:sym typeface="Alatsi"/>
              </a:rPr>
              <a:t>MAINSTREAMIN</a:t>
            </a:r>
            <a:r>
              <a:rPr lang="en-US" sz="2900" b="1" dirty="0">
                <a:solidFill>
                  <a:srgbClr val="0070C0"/>
                </a:solidFill>
                <a:latin typeface="Alatsi"/>
                <a:ea typeface="Alatsi"/>
                <a:cs typeface="Alatsi"/>
                <a:sym typeface="Alatsi"/>
              </a:rPr>
              <a:t>G GENDER PERSPECTIVE IN:</a:t>
            </a:r>
            <a:endParaRPr sz="2100" b="1" dirty="0">
              <a:solidFill>
                <a:srgbClr val="0070C0"/>
              </a:solidFill>
              <a:latin typeface="Alatsi"/>
              <a:ea typeface="Alatsi"/>
              <a:cs typeface="Alatsi"/>
              <a:sym typeface="Alatsi"/>
            </a:endParaRPr>
          </a:p>
        </p:txBody>
      </p:sp>
      <p:sp>
        <p:nvSpPr>
          <p:cNvPr id="788" name="Google Shape;788;g29212eb659b_1_45"/>
          <p:cNvSpPr txBox="1"/>
          <p:nvPr/>
        </p:nvSpPr>
        <p:spPr>
          <a:xfrm>
            <a:off x="7401126" y="5052245"/>
            <a:ext cx="1959300" cy="67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1" dirty="0">
                <a:solidFill>
                  <a:srgbClr val="0070C0"/>
                </a:solidFill>
                <a:latin typeface="Calibri"/>
                <a:ea typeface="Calibri"/>
                <a:cs typeface="Calibri"/>
                <a:sym typeface="Calibri"/>
              </a:rPr>
              <a:t>Development Planning</a:t>
            </a:r>
            <a:endParaRPr sz="100" dirty="0">
              <a:solidFill>
                <a:srgbClr val="0070C0"/>
              </a:solidFill>
            </a:endParaRPr>
          </a:p>
        </p:txBody>
      </p:sp>
      <p:sp>
        <p:nvSpPr>
          <p:cNvPr id="789" name="Google Shape;789;g29212eb659b_1_45"/>
          <p:cNvSpPr txBox="1"/>
          <p:nvPr/>
        </p:nvSpPr>
        <p:spPr>
          <a:xfrm>
            <a:off x="4084259" y="5140816"/>
            <a:ext cx="2115000" cy="677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1" dirty="0">
                <a:solidFill>
                  <a:srgbClr val="0070C0"/>
                </a:solidFill>
                <a:latin typeface="Calibri"/>
                <a:ea typeface="Calibri"/>
                <a:cs typeface="Calibri"/>
                <a:sym typeface="Calibri"/>
              </a:rPr>
              <a:t>Institutional Development</a:t>
            </a:r>
            <a:endParaRPr sz="100" dirty="0">
              <a:solidFill>
                <a:srgbClr val="0070C0"/>
              </a:solidFill>
            </a:endParaRPr>
          </a:p>
        </p:txBody>
      </p:sp>
      <p:pic>
        <p:nvPicPr>
          <p:cNvPr id="790" name="Google Shape;790;g29212eb659b_1_45"/>
          <p:cNvPicPr preferRelativeResize="0"/>
          <p:nvPr/>
        </p:nvPicPr>
        <p:blipFill rotWithShape="1">
          <a:blip r:embed="rId6">
            <a:alphaModFix/>
          </a:blip>
          <a:srcRect/>
          <a:stretch/>
        </p:blipFill>
        <p:spPr>
          <a:xfrm>
            <a:off x="9213850" y="4905991"/>
            <a:ext cx="1087390" cy="1345050"/>
          </a:xfrm>
          <a:prstGeom prst="rect">
            <a:avLst/>
          </a:prstGeom>
          <a:noFill/>
          <a:ln>
            <a:noFill/>
          </a:ln>
        </p:spPr>
      </p:pic>
      <p:sp>
        <p:nvSpPr>
          <p:cNvPr id="791" name="Google Shape;791;g29212eb659b_1_45"/>
          <p:cNvSpPr/>
          <p:nvPr/>
        </p:nvSpPr>
        <p:spPr>
          <a:xfrm>
            <a:off x="3218923" y="4154033"/>
            <a:ext cx="8401251" cy="42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800" b="1" i="0" u="none" strike="noStrike" cap="none" dirty="0">
                <a:solidFill>
                  <a:schemeClr val="dk1"/>
                </a:solidFill>
                <a:latin typeface="Alatsi"/>
                <a:ea typeface="Alatsi"/>
                <a:cs typeface="Alatsi"/>
                <a:sym typeface="Alatsi"/>
              </a:rPr>
              <a:t>GENDER ISSUES, WHICH ARE OFTEN OVERLOOKED, HAVE TO BE ADDRESSED.</a:t>
            </a:r>
            <a:endParaRPr sz="1800" i="0" u="none" strike="noStrike" cap="none" dirty="0">
              <a:solidFill>
                <a:schemeClr val="dk1"/>
              </a:solidFill>
              <a:latin typeface="Alatsi"/>
              <a:ea typeface="Alatsi"/>
              <a:cs typeface="Alatsi"/>
              <a:sym typeface="Alatsi"/>
            </a:endParaRPr>
          </a:p>
        </p:txBody>
      </p:sp>
      <p:sp>
        <p:nvSpPr>
          <p:cNvPr id="3" name="Google Shape;96;p154">
            <a:extLst>
              <a:ext uri="{FF2B5EF4-FFF2-40B4-BE49-F238E27FC236}">
                <a16:creationId xmlns:a16="http://schemas.microsoft.com/office/drawing/2014/main" id="{D968C7EF-3009-50A3-F813-2D5A25B2DCA8}"/>
              </a:ext>
            </a:extLst>
          </p:cNvPr>
          <p:cNvSpPr txBox="1"/>
          <p:nvPr/>
        </p:nvSpPr>
        <p:spPr>
          <a:xfrm>
            <a:off x="0" y="339254"/>
            <a:ext cx="12192000" cy="707886"/>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Why the need for GAD Planning and Budgeting?</a:t>
            </a:r>
            <a:endParaRPr sz="1400" b="0" i="0" u="none" strike="noStrike" cap="none" dirty="0">
              <a:solidFill>
                <a:srgbClr val="7030A0"/>
              </a:solidFill>
              <a:effectLst>
                <a:outerShdw blurRad="38100" dist="38100" dir="2700000" algn="tl">
                  <a:srgbClr val="000000">
                    <a:alpha val="43137"/>
                  </a:srgbClr>
                </a:outerShdw>
              </a:effectLst>
              <a:sym typeface="Arial"/>
            </a:endParaRPr>
          </a:p>
        </p:txBody>
      </p:sp>
    </p:spTree>
    <p:extLst>
      <p:ext uri="{BB962C8B-B14F-4D97-AF65-F5344CB8AC3E}">
        <p14:creationId xmlns:p14="http://schemas.microsoft.com/office/powerpoint/2010/main" val="8477934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animEffect transition="in" filter="fade">
                                      <p:cBhvr>
                                        <p:cTn id="7" dur="500"/>
                                        <p:tgtEl>
                                          <p:spTgt spid="780"/>
                                        </p:tgtEl>
                                      </p:cBhvr>
                                    </p:animEffect>
                                  </p:childTnLst>
                                </p:cTn>
                              </p:par>
                              <p:par>
                                <p:cTn id="8" presetID="2" presetClass="entr" presetSubtype="4" fill="hold" nodeType="withEffect">
                                  <p:stCondLst>
                                    <p:cond delay="0"/>
                                  </p:stCondLst>
                                  <p:childTnLst>
                                    <p:set>
                                      <p:cBhvr>
                                        <p:cTn id="9" dur="1" fill="hold">
                                          <p:stCondLst>
                                            <p:cond delay="0"/>
                                          </p:stCondLst>
                                        </p:cTn>
                                        <p:tgtEl>
                                          <p:spTgt spid="781"/>
                                        </p:tgtEl>
                                        <p:attrNameLst>
                                          <p:attrName>style.visibility</p:attrName>
                                        </p:attrNameLst>
                                      </p:cBhvr>
                                      <p:to>
                                        <p:strVal val="visible"/>
                                      </p:to>
                                    </p:set>
                                    <p:anim calcmode="lin" valueType="num">
                                      <p:cBhvr additive="base">
                                        <p:cTn id="10" dur="500"/>
                                        <p:tgtEl>
                                          <p:spTgt spid="781"/>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82"/>
                                        </p:tgtEl>
                                        <p:attrNameLst>
                                          <p:attrName>style.visibility</p:attrName>
                                        </p:attrNameLst>
                                      </p:cBhvr>
                                      <p:to>
                                        <p:strVal val="visible"/>
                                      </p:to>
                                    </p:set>
                                    <p:anim calcmode="lin" valueType="num">
                                      <p:cBhvr additive="base">
                                        <p:cTn id="15" dur="500"/>
                                        <p:tgtEl>
                                          <p:spTgt spid="78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84"/>
                                        </p:tgtEl>
                                        <p:attrNameLst>
                                          <p:attrName>style.visibility</p:attrName>
                                        </p:attrNameLst>
                                      </p:cBhvr>
                                      <p:to>
                                        <p:strVal val="visible"/>
                                      </p:to>
                                    </p:set>
                                    <p:anim calcmode="lin" valueType="num">
                                      <p:cBhvr additive="base">
                                        <p:cTn id="20" dur="500"/>
                                        <p:tgtEl>
                                          <p:spTgt spid="78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83"/>
                                        </p:tgtEl>
                                        <p:attrNameLst>
                                          <p:attrName>style.visibility</p:attrName>
                                        </p:attrNameLst>
                                      </p:cBhvr>
                                      <p:to>
                                        <p:strVal val="visible"/>
                                      </p:to>
                                    </p:set>
                                    <p:anim calcmode="lin" valueType="num">
                                      <p:cBhvr additive="base">
                                        <p:cTn id="23" dur="500"/>
                                        <p:tgtEl>
                                          <p:spTgt spid="7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a:extLst>
            <a:ext uri="{FF2B5EF4-FFF2-40B4-BE49-F238E27FC236}">
              <a16:creationId xmlns:a16="http://schemas.microsoft.com/office/drawing/2014/main" id="{1AF9B91C-FD9A-CCF4-932A-2C9EA9A2AC41}"/>
            </a:ext>
          </a:extLst>
        </p:cNvPr>
        <p:cNvGrpSpPr/>
        <p:nvPr/>
      </p:nvGrpSpPr>
      <p:grpSpPr>
        <a:xfrm>
          <a:off x="0" y="0"/>
          <a:ext cx="0" cy="0"/>
          <a:chOff x="0" y="0"/>
          <a:chExt cx="0" cy="0"/>
        </a:xfrm>
      </p:grpSpPr>
      <p:sp>
        <p:nvSpPr>
          <p:cNvPr id="259" name="Google Shape;259;p156">
            <a:extLst>
              <a:ext uri="{FF2B5EF4-FFF2-40B4-BE49-F238E27FC236}">
                <a16:creationId xmlns:a16="http://schemas.microsoft.com/office/drawing/2014/main" id="{0E67C198-D30D-86A3-8285-212C78440DA9}"/>
              </a:ext>
            </a:extLst>
          </p:cNvPr>
          <p:cNvSpPr txBox="1"/>
          <p:nvPr/>
        </p:nvSpPr>
        <p:spPr>
          <a:xfrm>
            <a:off x="0" y="339254"/>
            <a:ext cx="12192000" cy="707886"/>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latin typeface="Helvetica Neue"/>
                <a:ea typeface="Helvetica Neue"/>
                <a:cs typeface="Helvetica Neue"/>
                <a:sym typeface="Helvetica Neue"/>
              </a:rPr>
              <a:t>Why the need for GAD Planning and Budgeting?</a:t>
            </a:r>
            <a:endParaRPr sz="1400" b="0" i="0" u="none" strike="noStrike" cap="none" dirty="0">
              <a:solidFill>
                <a:srgbClr val="7030A0"/>
              </a:solidFill>
              <a:sym typeface="Arial"/>
            </a:endParaRPr>
          </a:p>
        </p:txBody>
      </p:sp>
      <p:sp>
        <p:nvSpPr>
          <p:cNvPr id="3" name="Google Shape;152;p5">
            <a:extLst>
              <a:ext uri="{FF2B5EF4-FFF2-40B4-BE49-F238E27FC236}">
                <a16:creationId xmlns:a16="http://schemas.microsoft.com/office/drawing/2014/main" id="{895C03D1-D13C-DEF3-5309-45964684D49D}"/>
              </a:ext>
            </a:extLst>
          </p:cNvPr>
          <p:cNvSpPr txBox="1">
            <a:spLocks/>
          </p:cNvSpPr>
          <p:nvPr/>
        </p:nvSpPr>
        <p:spPr>
          <a:xfrm>
            <a:off x="885644" y="1215905"/>
            <a:ext cx="10645140" cy="70788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accent6"/>
              </a:buClr>
              <a:buSzPts val="4400"/>
              <a:buFont typeface="Calibri"/>
              <a:buNone/>
            </a:pPr>
            <a:r>
              <a:rPr lang="en-US" sz="4400" dirty="0">
                <a:solidFill>
                  <a:srgbClr val="7030A0"/>
                </a:solidFill>
              </a:rPr>
              <a:t>GENDER and DEVELOPMENT</a:t>
            </a:r>
          </a:p>
        </p:txBody>
      </p:sp>
      <p:sp>
        <p:nvSpPr>
          <p:cNvPr id="4" name="Google Shape;153;p5">
            <a:extLst>
              <a:ext uri="{FF2B5EF4-FFF2-40B4-BE49-F238E27FC236}">
                <a16:creationId xmlns:a16="http://schemas.microsoft.com/office/drawing/2014/main" id="{A752C63A-92EC-3E52-40DA-2761733E7D78}"/>
              </a:ext>
            </a:extLst>
          </p:cNvPr>
          <p:cNvSpPr txBox="1">
            <a:spLocks/>
          </p:cNvSpPr>
          <p:nvPr/>
        </p:nvSpPr>
        <p:spPr>
          <a:xfrm>
            <a:off x="1598955" y="2105156"/>
            <a:ext cx="10323325" cy="42017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SzPts val="2800"/>
            </a:pPr>
            <a:r>
              <a:rPr lang="en-US" sz="3200" dirty="0">
                <a:latin typeface="Arial" panose="020B0604020202020204" pitchFamily="34" charset="0"/>
                <a:cs typeface="Arial" panose="020B0604020202020204" pitchFamily="34" charset="0"/>
              </a:rPr>
              <a:t>Development </a:t>
            </a:r>
            <a:r>
              <a:rPr lang="en-US" sz="3200" b="1" dirty="0">
                <a:solidFill>
                  <a:srgbClr val="7030A0"/>
                </a:solidFill>
                <a:latin typeface="Arial" panose="020B0604020202020204" pitchFamily="34" charset="0"/>
                <a:cs typeface="Arial" panose="020B0604020202020204" pitchFamily="34" charset="0"/>
              </a:rPr>
              <a:t>PERSPECTIVE</a:t>
            </a:r>
            <a:r>
              <a:rPr lang="en-US" sz="3200" dirty="0">
                <a:solidFill>
                  <a:srgbClr val="7030A0"/>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and </a:t>
            </a:r>
            <a:r>
              <a:rPr lang="en-US" sz="3200" b="1" dirty="0">
                <a:solidFill>
                  <a:srgbClr val="7030A0"/>
                </a:solidFill>
                <a:latin typeface="Arial" panose="020B0604020202020204" pitchFamily="34" charset="0"/>
                <a:cs typeface="Arial" panose="020B0604020202020204" pitchFamily="34" charset="0"/>
              </a:rPr>
              <a:t>PROCESS</a:t>
            </a:r>
            <a:r>
              <a:rPr lang="en-US" sz="3200" dirty="0">
                <a:latin typeface="Arial" panose="020B0604020202020204" pitchFamily="34" charset="0"/>
                <a:cs typeface="Arial" panose="020B0604020202020204" pitchFamily="34" charset="0"/>
              </a:rPr>
              <a:t> that is </a:t>
            </a:r>
          </a:p>
          <a:p>
            <a:pPr marL="685800" lvl="1" indent="-228600">
              <a:lnSpc>
                <a:spcPct val="80000"/>
              </a:lnSpc>
              <a:spcBef>
                <a:spcPts val="500"/>
              </a:spcBef>
              <a:buClr>
                <a:schemeClr val="dk1"/>
              </a:buClr>
              <a:buSzPts val="2400"/>
              <a:buFont typeface="Arial"/>
              <a:buChar char="•"/>
            </a:pPr>
            <a:r>
              <a:rPr lang="en-US" sz="1800" i="1" dirty="0">
                <a:latin typeface="Arial" panose="020B0604020202020204" pitchFamily="34" charset="0"/>
                <a:cs typeface="Arial" panose="020B0604020202020204" pitchFamily="34" charset="0"/>
              </a:rPr>
              <a:t>Participatory and empowering</a:t>
            </a:r>
          </a:p>
          <a:p>
            <a:pPr marL="685800" lvl="1" indent="-228600">
              <a:lnSpc>
                <a:spcPct val="80000"/>
              </a:lnSpc>
              <a:spcBef>
                <a:spcPts val="500"/>
              </a:spcBef>
              <a:buClr>
                <a:schemeClr val="dk1"/>
              </a:buClr>
              <a:buSzPts val="2400"/>
              <a:buFont typeface="Arial"/>
              <a:buChar char="•"/>
            </a:pPr>
            <a:r>
              <a:rPr lang="en-US" sz="1800" i="1" dirty="0">
                <a:latin typeface="Arial" panose="020B0604020202020204" pitchFamily="34" charset="0"/>
                <a:cs typeface="Arial" panose="020B0604020202020204" pitchFamily="34" charset="0"/>
              </a:rPr>
              <a:t>Equitable</a:t>
            </a:r>
          </a:p>
          <a:p>
            <a:pPr marL="685800" lvl="1" indent="-228600">
              <a:lnSpc>
                <a:spcPct val="80000"/>
              </a:lnSpc>
              <a:spcBef>
                <a:spcPts val="500"/>
              </a:spcBef>
              <a:buClr>
                <a:schemeClr val="dk1"/>
              </a:buClr>
              <a:buSzPts val="2400"/>
              <a:buFont typeface="Arial"/>
              <a:buChar char="•"/>
            </a:pPr>
            <a:r>
              <a:rPr lang="en-US" sz="1800" i="1" dirty="0">
                <a:latin typeface="Arial" panose="020B0604020202020204" pitchFamily="34" charset="0"/>
                <a:cs typeface="Arial" panose="020B0604020202020204" pitchFamily="34" charset="0"/>
              </a:rPr>
              <a:t>Sustainable</a:t>
            </a:r>
          </a:p>
          <a:p>
            <a:pPr marL="685800" lvl="1" indent="-228600">
              <a:lnSpc>
                <a:spcPct val="80000"/>
              </a:lnSpc>
              <a:spcBef>
                <a:spcPts val="500"/>
              </a:spcBef>
              <a:buClr>
                <a:schemeClr val="dk1"/>
              </a:buClr>
              <a:buSzPts val="2400"/>
              <a:buFont typeface="Arial"/>
              <a:buChar char="•"/>
            </a:pPr>
            <a:r>
              <a:rPr lang="en-US" sz="1800" i="1" dirty="0">
                <a:latin typeface="Arial" panose="020B0604020202020204" pitchFamily="34" charset="0"/>
                <a:cs typeface="Arial" panose="020B0604020202020204" pitchFamily="34" charset="0"/>
              </a:rPr>
              <a:t>Free from violence</a:t>
            </a:r>
          </a:p>
          <a:p>
            <a:pPr marL="685800" lvl="1" indent="-228600">
              <a:lnSpc>
                <a:spcPct val="80000"/>
              </a:lnSpc>
              <a:spcBef>
                <a:spcPts val="500"/>
              </a:spcBef>
              <a:buClr>
                <a:schemeClr val="dk1"/>
              </a:buClr>
              <a:buSzPts val="2400"/>
              <a:buFont typeface="Arial"/>
              <a:buChar char="•"/>
            </a:pPr>
            <a:r>
              <a:rPr lang="en-US" sz="1800" i="1" dirty="0">
                <a:latin typeface="Arial" panose="020B0604020202020204" pitchFamily="34" charset="0"/>
                <a:cs typeface="Arial" panose="020B0604020202020204" pitchFamily="34" charset="0"/>
              </a:rPr>
              <a:t>Respectful of human rights</a:t>
            </a:r>
          </a:p>
          <a:p>
            <a:pPr marL="685800" lvl="1" indent="-228600">
              <a:lnSpc>
                <a:spcPct val="80000"/>
              </a:lnSpc>
              <a:spcBef>
                <a:spcPts val="500"/>
              </a:spcBef>
              <a:buClr>
                <a:schemeClr val="dk1"/>
              </a:buClr>
              <a:buSzPts val="2400"/>
              <a:buFont typeface="Arial"/>
              <a:buChar char="•"/>
            </a:pPr>
            <a:r>
              <a:rPr lang="en-US" sz="1800" i="1" dirty="0">
                <a:latin typeface="Arial" panose="020B0604020202020204" pitchFamily="34" charset="0"/>
                <a:cs typeface="Arial" panose="020B0604020202020204" pitchFamily="34" charset="0"/>
              </a:rPr>
              <a:t>Actualization of human potentials</a:t>
            </a:r>
          </a:p>
          <a:p>
            <a:pPr marL="228600" indent="-228600">
              <a:lnSpc>
                <a:spcPct val="80000"/>
              </a:lnSpc>
              <a:spcBef>
                <a:spcPts val="1000"/>
              </a:spcBef>
              <a:buSzPts val="2800"/>
              <a:buFont typeface="Arial"/>
              <a:buChar char="•"/>
            </a:pPr>
            <a:r>
              <a:rPr lang="en-US" sz="3200" dirty="0">
                <a:latin typeface="Arial" panose="020B0604020202020204" pitchFamily="34" charset="0"/>
                <a:cs typeface="Arial" panose="020B0604020202020204" pitchFamily="34" charset="0"/>
              </a:rPr>
              <a:t>Seeks to achieve </a:t>
            </a:r>
            <a:r>
              <a:rPr lang="en-US" sz="3200" b="1" dirty="0">
                <a:solidFill>
                  <a:srgbClr val="7030A0"/>
                </a:solidFill>
                <a:latin typeface="Arial" panose="020B0604020202020204" pitchFamily="34" charset="0"/>
                <a:cs typeface="Arial" panose="020B0604020202020204" pitchFamily="34" charset="0"/>
              </a:rPr>
              <a:t>GENDER EQUALITY </a:t>
            </a:r>
            <a:r>
              <a:rPr lang="en-US" sz="3200" dirty="0">
                <a:latin typeface="Arial" panose="020B0604020202020204" pitchFamily="34" charset="0"/>
                <a:cs typeface="Arial" panose="020B0604020202020204" pitchFamily="34" charset="0"/>
              </a:rPr>
              <a:t>as  a </a:t>
            </a:r>
            <a:r>
              <a:rPr lang="en-US" sz="3200" b="1" dirty="0">
                <a:solidFill>
                  <a:srgbClr val="7030A0"/>
                </a:solidFill>
                <a:latin typeface="Arial" panose="020B0604020202020204" pitchFamily="34" charset="0"/>
                <a:cs typeface="Arial" panose="020B0604020202020204" pitchFamily="34" charset="0"/>
              </a:rPr>
              <a:t>FUNDAMENTAL</a:t>
            </a:r>
            <a:r>
              <a:rPr lang="en-US" sz="3200" b="1" dirty="0">
                <a:solidFill>
                  <a:srgbClr val="FF0000"/>
                </a:solidFill>
                <a:latin typeface="Arial" panose="020B0604020202020204" pitchFamily="34" charset="0"/>
                <a:cs typeface="Arial" panose="020B0604020202020204" pitchFamily="34" charset="0"/>
              </a:rPr>
              <a:t> </a:t>
            </a:r>
            <a:r>
              <a:rPr lang="en-US" sz="3200" b="1" dirty="0">
                <a:solidFill>
                  <a:srgbClr val="7030A0"/>
                </a:solidFill>
                <a:latin typeface="Arial" panose="020B0604020202020204" pitchFamily="34" charset="0"/>
                <a:cs typeface="Arial" panose="020B0604020202020204" pitchFamily="34" charset="0"/>
              </a:rPr>
              <a:t>VALUE</a:t>
            </a:r>
            <a:r>
              <a:rPr lang="en-US" sz="3200" dirty="0">
                <a:latin typeface="Arial" panose="020B0604020202020204" pitchFamily="34" charset="0"/>
                <a:cs typeface="Arial" panose="020B0604020202020204" pitchFamily="34" charset="0"/>
              </a:rPr>
              <a:t>  that </a:t>
            </a:r>
            <a:r>
              <a:rPr lang="en-US" sz="3200" b="1" dirty="0">
                <a:solidFill>
                  <a:srgbClr val="7030A0"/>
                </a:solidFill>
                <a:latin typeface="Arial" panose="020B0604020202020204" pitchFamily="34" charset="0"/>
                <a:cs typeface="Arial" panose="020B0604020202020204" pitchFamily="34" charset="0"/>
              </a:rPr>
              <a:t>SHOULD</a:t>
            </a:r>
            <a:r>
              <a:rPr lang="en-US" sz="3200" dirty="0">
                <a:latin typeface="Arial" panose="020B0604020202020204" pitchFamily="34" charset="0"/>
                <a:cs typeface="Arial" panose="020B0604020202020204" pitchFamily="34" charset="0"/>
              </a:rPr>
              <a:t> be reflected in development </a:t>
            </a:r>
            <a:r>
              <a:rPr lang="en-US" sz="3200" b="1" dirty="0">
                <a:solidFill>
                  <a:srgbClr val="7030A0"/>
                </a:solidFill>
                <a:latin typeface="Arial" panose="020B0604020202020204" pitchFamily="34" charset="0"/>
                <a:cs typeface="Arial" panose="020B0604020202020204" pitchFamily="34" charset="0"/>
              </a:rPr>
              <a:t>CHOICES</a:t>
            </a:r>
            <a:endParaRPr lang="en-US" sz="3200" dirty="0">
              <a:solidFill>
                <a:srgbClr val="7030A0"/>
              </a:solidFill>
              <a:latin typeface="Arial" panose="020B0604020202020204" pitchFamily="34" charset="0"/>
              <a:cs typeface="Arial" panose="020B0604020202020204" pitchFamily="34" charset="0"/>
            </a:endParaRPr>
          </a:p>
          <a:p>
            <a:pPr marL="228600" indent="-228600">
              <a:lnSpc>
                <a:spcPct val="80000"/>
              </a:lnSpc>
              <a:spcBef>
                <a:spcPts val="1000"/>
              </a:spcBef>
              <a:buSzPts val="2800"/>
              <a:buFont typeface="Arial"/>
              <a:buChar char="•"/>
            </a:pPr>
            <a:r>
              <a:rPr lang="en-US" sz="3200" dirty="0">
                <a:latin typeface="Arial" panose="020B0604020202020204" pitchFamily="34" charset="0"/>
                <a:cs typeface="Arial" panose="020B0604020202020204" pitchFamily="34" charset="0"/>
              </a:rPr>
              <a:t>Contends that women are </a:t>
            </a:r>
            <a:r>
              <a:rPr lang="en-US" sz="3200" b="1" dirty="0">
                <a:solidFill>
                  <a:srgbClr val="7030A0"/>
                </a:solidFill>
                <a:latin typeface="Arial" panose="020B0604020202020204" pitchFamily="34" charset="0"/>
                <a:cs typeface="Arial" panose="020B0604020202020204" pitchFamily="34" charset="0"/>
              </a:rPr>
              <a:t>ACTIVE AGENTS </a:t>
            </a:r>
            <a:r>
              <a:rPr lang="en-US" sz="3200" dirty="0">
                <a:latin typeface="Arial" panose="020B0604020202020204" pitchFamily="34" charset="0"/>
                <a:cs typeface="Arial" panose="020B0604020202020204" pitchFamily="34" charset="0"/>
              </a:rPr>
              <a:t>of development</a:t>
            </a:r>
          </a:p>
          <a:p>
            <a:pPr marL="685800" lvl="1" indent="-76200">
              <a:lnSpc>
                <a:spcPct val="80000"/>
              </a:lnSpc>
              <a:spcBef>
                <a:spcPts val="500"/>
              </a:spcBef>
              <a:buClr>
                <a:schemeClr val="dk1"/>
              </a:buClr>
              <a:buSzPts val="2400"/>
            </a:pPr>
            <a:endParaRPr lang="en-US" sz="1800" dirty="0">
              <a:latin typeface="Arial" panose="020B0604020202020204" pitchFamily="34" charset="0"/>
              <a:cs typeface="Arial" panose="020B0604020202020204" pitchFamily="34" charset="0"/>
            </a:endParaRPr>
          </a:p>
        </p:txBody>
      </p:sp>
      <p:pic>
        <p:nvPicPr>
          <p:cNvPr id="5" name="Picture 4" descr="Idea development icon Royalty Free Vector Image">
            <a:extLst>
              <a:ext uri="{FF2B5EF4-FFF2-40B4-BE49-F238E27FC236}">
                <a16:creationId xmlns:a16="http://schemas.microsoft.com/office/drawing/2014/main" id="{199437EC-FD5C-2A5F-BFAB-411B7F03CC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91" t="17040" r="25148" b="23452"/>
          <a:stretch/>
        </p:blipFill>
        <p:spPr bwMode="auto">
          <a:xfrm>
            <a:off x="755300" y="2151491"/>
            <a:ext cx="678047" cy="8645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andemic Makes Evident 'Grotesque' Gender Inequality In Household ...">
            <a:extLst>
              <a:ext uri="{FF2B5EF4-FFF2-40B4-BE49-F238E27FC236}">
                <a16:creationId xmlns:a16="http://schemas.microsoft.com/office/drawing/2014/main" id="{B4EFD11B-F50F-A5FB-01FD-DB7B39EA8D7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rcRect/>
          <a:stretch>
            <a:fillRect/>
          </a:stretch>
        </p:blipFill>
        <p:spPr bwMode="auto">
          <a:xfrm>
            <a:off x="589694" y="5129615"/>
            <a:ext cx="1152616" cy="864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pede Stock Vector Illustration And Royalty Free Impede Clipart">
            <a:extLst>
              <a:ext uri="{FF2B5EF4-FFF2-40B4-BE49-F238E27FC236}">
                <a16:creationId xmlns:a16="http://schemas.microsoft.com/office/drawing/2014/main" id="{7F08F817-D189-A051-6C9F-46BA068B09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694" y="4120354"/>
            <a:ext cx="1009261" cy="100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4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p:cNvSpPr>
          <p:nvPr/>
        </p:nvSpPr>
        <p:spPr bwMode="auto">
          <a:xfrm>
            <a:off x="10615139" y="6403213"/>
            <a:ext cx="1663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200">
                <a:latin typeface="Arial" panose="020B0604020202020204" pitchFamily="34" charset="0"/>
                <a:ea typeface="Heiti SC Light"/>
                <a:cs typeface="Heiti SC Light"/>
                <a:sym typeface="Arial" panose="020B0604020202020204" pitchFamily="34" charset="0"/>
              </a:rPr>
              <a:t>2</a:t>
            </a:r>
          </a:p>
        </p:txBody>
      </p:sp>
      <p:sp>
        <p:nvSpPr>
          <p:cNvPr id="6" name="Rectangle 5"/>
          <p:cNvSpPr/>
          <p:nvPr/>
        </p:nvSpPr>
        <p:spPr>
          <a:xfrm>
            <a:off x="1942330" y="1822995"/>
            <a:ext cx="8839200" cy="461665"/>
          </a:xfrm>
          <a:prstGeom prst="rect">
            <a:avLst/>
          </a:prstGeom>
        </p:spPr>
        <p:txBody>
          <a:bodyPr>
            <a:spAutoFit/>
          </a:bodyPr>
          <a:lstStyle/>
          <a:p>
            <a:pPr marL="342900" indent="-342900" algn="ctr">
              <a:spcBef>
                <a:spcPct val="20000"/>
              </a:spcBef>
              <a:defRPr/>
            </a:pPr>
            <a:r>
              <a:rPr lang="en-US" sz="2400" i="1" kern="0" dirty="0">
                <a:latin typeface="Arial" panose="020B0604020202020204" pitchFamily="34" charset="0"/>
                <a:ea typeface="ＭＳ Ｐゴシック" pitchFamily="34" charset="-128"/>
                <a:cs typeface="Arial" panose="020B0604020202020204" pitchFamily="34" charset="0"/>
              </a:rPr>
              <a:t>GAD is about being faithful to the principle that……</a:t>
            </a:r>
          </a:p>
        </p:txBody>
      </p:sp>
      <p:sp>
        <p:nvSpPr>
          <p:cNvPr id="8" name="Rectangle 6"/>
          <p:cNvSpPr>
            <a:spLocks noChangeArrowheads="1"/>
          </p:cNvSpPr>
          <p:nvPr/>
        </p:nvSpPr>
        <p:spPr bwMode="auto">
          <a:xfrm>
            <a:off x="2075538" y="4951758"/>
            <a:ext cx="8387534" cy="1200329"/>
          </a:xfrm>
          <a:prstGeom prst="rect">
            <a:avLst/>
          </a:prstGeom>
          <a:noFill/>
          <a:ln w="9525">
            <a:noFill/>
            <a:miter lim="800000"/>
            <a:headEnd/>
            <a:tailEnd/>
          </a:ln>
        </p:spPr>
        <p:txBody>
          <a:bodyPr wrap="square">
            <a:spAutoFit/>
          </a:bodyPr>
          <a:lstStyle/>
          <a:p>
            <a:pPr algn="ctr">
              <a:defRPr/>
            </a:pPr>
            <a:r>
              <a:rPr lang="en-US" altLang="en-US" sz="2400" b="1" dirty="0">
                <a:solidFill>
                  <a:srgbClr val="7030A0"/>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Fairness </a:t>
            </a:r>
            <a:r>
              <a:rPr lang="en-US" altLang="en-US" sz="2400" dirty="0">
                <a:latin typeface="Arial" panose="020B0604020202020204" pitchFamily="34" charset="0"/>
                <a:ea typeface="ＭＳ Ｐゴシック" pitchFamily="34" charset="-128"/>
                <a:cs typeface="Arial" panose="020B0604020202020204" pitchFamily="34" charset="0"/>
              </a:rPr>
              <a:t>and</a:t>
            </a:r>
            <a:r>
              <a:rPr lang="en-US" altLang="en-US" sz="2400" b="1" dirty="0">
                <a:solidFill>
                  <a:srgbClr val="BD0FC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 </a:t>
            </a:r>
            <a:r>
              <a:rPr lang="en-US" altLang="en-US" sz="2400" b="1" dirty="0">
                <a:solidFill>
                  <a:srgbClr val="7030A0"/>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equity</a:t>
            </a:r>
            <a:r>
              <a:rPr lang="en-US" altLang="en-US" sz="2400" b="1" dirty="0">
                <a:solidFill>
                  <a:srgbClr val="BD0FC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 </a:t>
            </a:r>
            <a:r>
              <a:rPr lang="en-US" altLang="en-US" sz="2400" dirty="0">
                <a:latin typeface="Arial" panose="020B0604020202020204" pitchFamily="34" charset="0"/>
                <a:ea typeface="ＭＳ Ｐゴシック" pitchFamily="34" charset="-128"/>
                <a:cs typeface="Arial" panose="020B0604020202020204" pitchFamily="34" charset="0"/>
              </a:rPr>
              <a:t>demands that everyone in society, whether male of female, has the right to the same opportunities to achieve a full and satisfying life.</a:t>
            </a:r>
          </a:p>
        </p:txBody>
      </p:sp>
      <p:sp>
        <p:nvSpPr>
          <p:cNvPr id="9" name="Rectangle 8"/>
          <p:cNvSpPr/>
          <p:nvPr/>
        </p:nvSpPr>
        <p:spPr>
          <a:xfrm>
            <a:off x="3871439" y="900825"/>
            <a:ext cx="4686300" cy="923330"/>
          </a:xfrm>
          <a:prstGeom prst="rect">
            <a:avLst/>
          </a:prstGeom>
        </p:spPr>
        <p:txBody>
          <a:bodyPr>
            <a:spAutoFit/>
            <a:scene3d>
              <a:camera prst="orthographicFront"/>
              <a:lightRig rig="soft" dir="t">
                <a:rot lat="0" lon="0" rev="15600000"/>
              </a:lightRig>
            </a:scene3d>
            <a:sp3d extrusionH="57150" prstMaterial="softEdge">
              <a:bevelT w="25400" h="38100"/>
            </a:sp3d>
          </a:bodyPr>
          <a:lstStyle>
            <a:lvl1pPr>
              <a:defRPr sz="4200">
                <a:solidFill>
                  <a:srgbClr val="000000"/>
                </a:solidFill>
                <a:latin typeface="Gill Sans" charset="0"/>
                <a:ea typeface="Heiti SC Light" charset="-122"/>
                <a:sym typeface="Gill Sans" charset="0"/>
              </a:defRPr>
            </a:lvl1pPr>
            <a:lvl2pPr marL="742950" indent="-285750">
              <a:defRPr sz="4200">
                <a:solidFill>
                  <a:srgbClr val="000000"/>
                </a:solidFill>
                <a:latin typeface="Gill Sans" charset="0"/>
                <a:ea typeface="Heiti SC Light" charset="-122"/>
                <a:sym typeface="Gill Sans" charset="0"/>
              </a:defRPr>
            </a:lvl2pPr>
            <a:lvl3pPr marL="1143000" indent="-228600">
              <a:defRPr sz="4200">
                <a:solidFill>
                  <a:srgbClr val="000000"/>
                </a:solidFill>
                <a:latin typeface="Gill Sans" charset="0"/>
                <a:ea typeface="Heiti SC Light" charset="-122"/>
                <a:sym typeface="Gill Sans" charset="0"/>
              </a:defRPr>
            </a:lvl3pPr>
            <a:lvl4pPr marL="1600200" indent="-228600">
              <a:defRPr sz="4200">
                <a:solidFill>
                  <a:srgbClr val="000000"/>
                </a:solidFill>
                <a:latin typeface="Gill Sans" charset="0"/>
                <a:ea typeface="Heiti SC Light" charset="-122"/>
                <a:sym typeface="Gill Sans" charset="0"/>
              </a:defRPr>
            </a:lvl4pPr>
            <a:lvl5pPr marL="2057400" indent="-228600">
              <a:defRPr sz="4200">
                <a:solidFill>
                  <a:srgbClr val="000000"/>
                </a:solidFill>
                <a:latin typeface="Gill Sans" charset="0"/>
                <a:ea typeface="Heiti SC Light" charset="-122"/>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SC Light" charset="-122"/>
                <a:sym typeface="Gill Sans" charset="0"/>
              </a:defRPr>
            </a:lvl9pPr>
          </a:lstStyle>
          <a:p>
            <a:pPr algn="ctr">
              <a:defRPr/>
            </a:pPr>
            <a:r>
              <a:rPr lang="en-US" altLang="en-US" sz="5400" b="1" dirty="0">
                <a:ln/>
                <a:solidFill>
                  <a:srgbClr val="7030A0"/>
                </a:solidFill>
                <a:latin typeface="Arial" panose="020B0604020202020204" pitchFamily="34" charset="0"/>
                <a:ea typeface="MS PGothic" panose="020B0600070205080204" pitchFamily="34" charset="-128"/>
              </a:rPr>
              <a:t>Why GAD?</a:t>
            </a:r>
          </a:p>
        </p:txBody>
      </p:sp>
      <p:pic>
        <p:nvPicPr>
          <p:cNvPr id="1026" name="Picture 2" descr="https://lh4.googleusercontent.com/3lcCjSjeTyWNX7t1BeTLCbx8wVUB6GYtBdJbiCQcoTRxIytD301bEbhAgGfQzrruvNnjnNkzD2m15hPKuyy1lJpYDKeVI1okkJhzqMUiONvFjVI15h1HHpo14QcL7EIkEnggcGA">
            <a:extLst>
              <a:ext uri="{FF2B5EF4-FFF2-40B4-BE49-F238E27FC236}">
                <a16:creationId xmlns:a16="http://schemas.microsoft.com/office/drawing/2014/main" id="{84A45A17-1418-F84C-B03B-CED9AD443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793" y="3067150"/>
            <a:ext cx="3716704" cy="18846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3BE23ED-8E84-054A-BD90-3F7C82EE422D}"/>
              </a:ext>
            </a:extLst>
          </p:cNvPr>
          <p:cNvSpPr/>
          <p:nvPr/>
        </p:nvSpPr>
        <p:spPr>
          <a:xfrm>
            <a:off x="1803088" y="2305050"/>
            <a:ext cx="8659984" cy="91121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DEVELOPMENT IS FOR ALL!</a:t>
            </a:r>
          </a:p>
        </p:txBody>
      </p:sp>
    </p:spTree>
    <p:extLst>
      <p:ext uri="{BB962C8B-B14F-4D97-AF65-F5344CB8AC3E}">
        <p14:creationId xmlns:p14="http://schemas.microsoft.com/office/powerpoint/2010/main" val="2433161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57"/>
          <p:cNvSpPr/>
          <p:nvPr/>
        </p:nvSpPr>
        <p:spPr>
          <a:xfrm>
            <a:off x="1928566" y="1770102"/>
            <a:ext cx="8465073" cy="3525054"/>
          </a:xfrm>
          <a:prstGeom prst="round2SameRect">
            <a:avLst>
              <a:gd name="adj1" fmla="val 16667"/>
              <a:gd name="adj2" fmla="val 0"/>
            </a:avLst>
          </a:prstGeom>
          <a:noFill/>
          <a:ln>
            <a:noFill/>
          </a:ln>
        </p:spPr>
        <p:txBody>
          <a:bodyPr spcFirstLastPara="1" wrap="square" lIns="91425" tIns="45700" rIns="91425" bIns="45700" anchor="ctr" anchorCtr="0">
            <a:noAutofit/>
          </a:bodyPr>
          <a:lstStyle/>
          <a:p>
            <a:pPr marL="273050" marR="0" lvl="0" indent="0" algn="ctr" rtl="0">
              <a:lnSpc>
                <a:spcPct val="100000"/>
              </a:lnSpc>
              <a:spcBef>
                <a:spcPts val="0"/>
              </a:spcBef>
              <a:spcAft>
                <a:spcPts val="0"/>
              </a:spcAft>
              <a:buClr>
                <a:srgbClr val="3F3F3F"/>
              </a:buClr>
              <a:buSzPts val="3200"/>
              <a:buFont typeface="Trebuchet MS"/>
              <a:buNone/>
            </a:pPr>
            <a:r>
              <a:rPr lang="en-US" sz="4400" b="0" i="0" u="none" strike="noStrike" cap="none" dirty="0">
                <a:solidFill>
                  <a:schemeClr val="dk1"/>
                </a:solidFill>
                <a:latin typeface="Arial"/>
                <a:ea typeface="Arial"/>
                <a:cs typeface="Arial"/>
                <a:sym typeface="Arial"/>
              </a:rPr>
              <a:t>There exist </a:t>
            </a:r>
            <a:r>
              <a:rPr lang="en-US" sz="5400" b="1" i="0" u="none" strike="noStrike" cap="none" dirty="0">
                <a:solidFill>
                  <a:srgbClr val="7030A0"/>
                </a:solidFill>
                <a:effectLst>
                  <a:outerShdw blurRad="38100" dist="38100" dir="2700000" algn="tl">
                    <a:srgbClr val="000000">
                      <a:alpha val="43137"/>
                    </a:srgbClr>
                  </a:outerShdw>
                </a:effectLst>
                <a:latin typeface="Arial"/>
                <a:ea typeface="Arial"/>
                <a:cs typeface="Arial"/>
                <a:sym typeface="Arial"/>
              </a:rPr>
              <a:t>policy imperatives</a:t>
            </a:r>
            <a:r>
              <a:rPr lang="en-US" sz="5400" b="0" i="0" u="none" strike="noStrike" cap="none" dirty="0">
                <a:solidFill>
                  <a:srgbClr val="7030A0"/>
                </a:solidFill>
                <a:latin typeface="Arial"/>
                <a:ea typeface="Arial"/>
                <a:cs typeface="Arial"/>
                <a:sym typeface="Arial"/>
              </a:rPr>
              <a:t> </a:t>
            </a:r>
            <a:r>
              <a:rPr lang="en-US" sz="4400" b="0" i="0" u="none" strike="noStrike" cap="none" dirty="0">
                <a:solidFill>
                  <a:schemeClr val="dk1"/>
                </a:solidFill>
                <a:latin typeface="Arial"/>
                <a:ea typeface="Arial"/>
                <a:cs typeface="Arial"/>
                <a:sym typeface="Arial"/>
              </a:rPr>
              <a:t>that mandate government instrumentalities to do so.</a:t>
            </a:r>
            <a:endParaRPr sz="2000" b="0" i="0" u="none" strike="noStrike" cap="none" dirty="0">
              <a:solidFill>
                <a:schemeClr val="dk1"/>
              </a:solidFill>
              <a:latin typeface="Arial"/>
              <a:ea typeface="Arial"/>
              <a:cs typeface="Arial"/>
              <a:sym typeface="Arial"/>
            </a:endParaRPr>
          </a:p>
        </p:txBody>
      </p:sp>
      <p:sp>
        <p:nvSpPr>
          <p:cNvPr id="266" name="Google Shape;266;p157"/>
          <p:cNvSpPr txBox="1"/>
          <p:nvPr/>
        </p:nvSpPr>
        <p:spPr>
          <a:xfrm>
            <a:off x="0" y="389588"/>
            <a:ext cx="12192000" cy="707886"/>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Why </a:t>
            </a:r>
            <a:r>
              <a:rPr lang="en-US" sz="4000" b="1" i="0" u="none" strike="noStrike" cap="none" dirty="0">
                <a:solidFill>
                  <a:srgbClr val="7030A0"/>
                </a:solidFill>
                <a:effectLst>
                  <a:outerShdw blurRad="38100" dist="38100" dir="2700000" algn="tl">
                    <a:srgbClr val="000000">
                      <a:alpha val="43137"/>
                    </a:srgbClr>
                  </a:outerShdw>
                </a:effectLst>
                <a:latin typeface="V\"/>
                <a:ea typeface="Helvetica Neue"/>
                <a:cs typeface="Helvetica Neue"/>
                <a:sym typeface="Helvetica Neue"/>
              </a:rPr>
              <a:t>the</a:t>
            </a: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 need for GAD Planning and Budgeting?</a:t>
            </a:r>
            <a:endParaRPr sz="1400" b="0" i="0" u="none" strike="noStrike" cap="none" dirty="0">
              <a:solidFill>
                <a:srgbClr val="7030A0"/>
              </a:solidFill>
              <a:effectLst>
                <a:outerShdw blurRad="38100" dist="38100" dir="2700000" algn="tl">
                  <a:srgbClr val="000000">
                    <a:alpha val="43137"/>
                  </a:srgbClr>
                </a:outerShdw>
              </a:effectLst>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59"/>
          <p:cNvPicPr preferRelativeResize="0"/>
          <p:nvPr/>
        </p:nvPicPr>
        <p:blipFill rotWithShape="1">
          <a:blip r:embed="rId3">
            <a:alphaModFix/>
          </a:blip>
          <a:srcRect t="1398"/>
          <a:stretch/>
        </p:blipFill>
        <p:spPr>
          <a:xfrm>
            <a:off x="24616" y="0"/>
            <a:ext cx="12167381" cy="6839798"/>
          </a:xfrm>
          <a:prstGeom prst="rect">
            <a:avLst/>
          </a:prstGeom>
          <a:noFill/>
          <a:ln>
            <a:noFill/>
          </a:ln>
        </p:spPr>
      </p:pic>
      <p:sp>
        <p:nvSpPr>
          <p:cNvPr id="3" name="Google Shape;63;p152"/>
          <p:cNvSpPr/>
          <p:nvPr/>
        </p:nvSpPr>
        <p:spPr>
          <a:xfrm>
            <a:off x="24616" y="485631"/>
            <a:ext cx="12141200" cy="706755"/>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DISCUSSION FLOW</a:t>
            </a:r>
            <a:endParaRPr sz="1400" b="0" i="0" u="none" strike="noStrike" cap="none" dirty="0">
              <a:solidFill>
                <a:srgbClr val="7030A0"/>
              </a:solidFill>
              <a:effectLst>
                <a:outerShdw blurRad="38100" dist="38100" dir="2700000" algn="tl">
                  <a:srgbClr val="000000">
                    <a:alpha val="43137"/>
                  </a:srgbClr>
                </a:outerShdw>
              </a:effectLst>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64"/>
          <p:cNvSpPr/>
          <p:nvPr/>
        </p:nvSpPr>
        <p:spPr>
          <a:xfrm>
            <a:off x="905633" y="1390787"/>
            <a:ext cx="6333383"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222"/>
              </a:buClr>
              <a:buSzPts val="2400"/>
              <a:buFont typeface="Trebuchet MS"/>
              <a:buNone/>
            </a:pPr>
            <a:r>
              <a:rPr lang="en-US" sz="3600" b="0" i="0" u="none" strike="noStrike" cap="none" dirty="0">
                <a:solidFill>
                  <a:srgbClr val="222222"/>
                </a:solidFill>
                <a:latin typeface="Arial"/>
                <a:ea typeface="Arial"/>
                <a:cs typeface="Arial"/>
                <a:sym typeface="Arial"/>
              </a:rPr>
              <a:t>“</a:t>
            </a:r>
            <a:r>
              <a:rPr lang="en-US" sz="3600" b="1" i="0" u="none" strike="noStrike" cap="none" dirty="0">
                <a:solidFill>
                  <a:srgbClr val="222222"/>
                </a:solidFill>
                <a:latin typeface="Arial"/>
                <a:ea typeface="Arial"/>
                <a:cs typeface="Arial"/>
                <a:sym typeface="Arial"/>
              </a:rPr>
              <a:t>At least </a:t>
            </a:r>
            <a:r>
              <a:rPr lang="en-US" sz="3600" b="1" i="0" u="none" strike="noStrike" cap="none" dirty="0">
                <a:solidFill>
                  <a:srgbClr val="7030A0"/>
                </a:solidFill>
                <a:latin typeface="Arial"/>
                <a:ea typeface="Arial"/>
                <a:cs typeface="Arial"/>
                <a:sym typeface="Arial"/>
              </a:rPr>
              <a:t>five percent (5%) </a:t>
            </a:r>
            <a:r>
              <a:rPr lang="en-US" sz="3600" b="1" i="0" u="none" strike="noStrike" cap="none" dirty="0">
                <a:solidFill>
                  <a:srgbClr val="222222"/>
                </a:solidFill>
                <a:latin typeface="Arial"/>
                <a:ea typeface="Arial"/>
                <a:cs typeface="Arial"/>
                <a:sym typeface="Arial"/>
              </a:rPr>
              <a:t>of the total agency budget appropriations</a:t>
            </a:r>
            <a:r>
              <a:rPr lang="en-US" sz="3600" b="0" i="0" u="none" strike="noStrike" cap="none" dirty="0">
                <a:solidFill>
                  <a:srgbClr val="222222"/>
                </a:solidFill>
                <a:latin typeface="Arial"/>
                <a:ea typeface="Arial"/>
                <a:cs typeface="Arial"/>
                <a:sym typeface="Arial"/>
              </a:rPr>
              <a:t> authorized under the annual GAA shall correspond to activities supporting GAD plans and programs. </a:t>
            </a:r>
            <a:endParaRPr sz="3600" b="0" i="0" u="none" strike="noStrike" cap="none" dirty="0">
              <a:solidFill>
                <a:schemeClr val="dk1"/>
              </a:solidFill>
              <a:latin typeface="Arial"/>
              <a:ea typeface="Arial"/>
              <a:cs typeface="Arial"/>
              <a:sym typeface="Arial"/>
            </a:endParaRPr>
          </a:p>
        </p:txBody>
      </p:sp>
      <p:sp>
        <p:nvSpPr>
          <p:cNvPr id="365" name="Google Shape;365;p164"/>
          <p:cNvSpPr txBox="1"/>
          <p:nvPr/>
        </p:nvSpPr>
        <p:spPr>
          <a:xfrm>
            <a:off x="8382683" y="1"/>
            <a:ext cx="3674990" cy="6386285"/>
          </a:xfrm>
          <a:prstGeom prst="rect">
            <a:avLst/>
          </a:prstGeom>
          <a:solidFill>
            <a:srgbClr val="E7CCE7"/>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4000"/>
              <a:buFont typeface="Arial"/>
              <a:buNone/>
            </a:pPr>
            <a:br>
              <a:rPr lang="en-US" sz="4000" b="1" i="0" u="none" strike="noStrike" cap="none" dirty="0">
                <a:solidFill>
                  <a:srgbClr val="3F3F3F"/>
                </a:solidFill>
                <a:latin typeface="Arial"/>
                <a:ea typeface="Arial"/>
                <a:cs typeface="Arial"/>
                <a:sym typeface="Arial"/>
              </a:rPr>
            </a:br>
            <a:br>
              <a:rPr lang="en-US" sz="4000" b="1" i="0" u="none" strike="noStrike" cap="none" dirty="0">
                <a:solidFill>
                  <a:srgbClr val="3F3F3F"/>
                </a:solidFill>
                <a:latin typeface="Arial"/>
                <a:ea typeface="Arial"/>
                <a:cs typeface="Arial"/>
                <a:sym typeface="Arial"/>
              </a:rPr>
            </a:br>
            <a:br>
              <a:rPr lang="en-US" sz="4000" b="1" i="0" u="none" strike="noStrike" cap="none" dirty="0">
                <a:solidFill>
                  <a:srgbClr val="3F3F3F"/>
                </a:solidFill>
                <a:latin typeface="Arial"/>
                <a:ea typeface="Arial"/>
                <a:cs typeface="Arial"/>
                <a:sym typeface="Arial"/>
              </a:rPr>
            </a:br>
            <a:br>
              <a:rPr lang="en-US" sz="4000" b="1" i="0" u="none" strike="noStrike" cap="none" dirty="0">
                <a:solidFill>
                  <a:srgbClr val="3F3F3F"/>
                </a:solidFill>
                <a:latin typeface="Arial"/>
                <a:ea typeface="Arial"/>
                <a:cs typeface="Arial"/>
                <a:sym typeface="Arial"/>
              </a:rPr>
            </a:br>
            <a:br>
              <a:rPr lang="en-US" sz="4000" b="1" i="0" u="none" strike="noStrike" cap="none" dirty="0">
                <a:solidFill>
                  <a:srgbClr val="3F3F3F"/>
                </a:solidFill>
                <a:latin typeface="Arial"/>
                <a:ea typeface="Arial"/>
                <a:cs typeface="Arial"/>
                <a:sym typeface="Arial"/>
              </a:rPr>
            </a:br>
            <a:br>
              <a:rPr lang="en-US" sz="4000" b="1" i="0" u="none" strike="noStrike" cap="none" dirty="0">
                <a:solidFill>
                  <a:srgbClr val="3F3F3F"/>
                </a:solidFill>
                <a:latin typeface="Arial"/>
                <a:ea typeface="Arial"/>
                <a:cs typeface="Arial"/>
                <a:sym typeface="Arial"/>
              </a:rPr>
            </a:br>
            <a:br>
              <a:rPr lang="en-US" sz="4000" b="1" i="0" u="none" strike="noStrike" cap="none" dirty="0">
                <a:solidFill>
                  <a:srgbClr val="3F3F3F"/>
                </a:solidFill>
                <a:latin typeface="Arial"/>
                <a:ea typeface="Arial"/>
                <a:cs typeface="Arial"/>
                <a:sym typeface="Arial"/>
              </a:rPr>
            </a:br>
            <a:r>
              <a:rPr lang="en-US" sz="3800" b="1" i="0" u="none" strike="noStrike" cap="none" dirty="0">
                <a:solidFill>
                  <a:srgbClr val="3F3F3F"/>
                </a:solidFill>
                <a:latin typeface="Arial"/>
                <a:ea typeface="Arial"/>
                <a:cs typeface="Arial"/>
                <a:sym typeface="Arial"/>
              </a:rPr>
              <a:t>Policy Imperatives on GAD Planning and Budgeting</a:t>
            </a:r>
            <a:br>
              <a:rPr lang="en-US" sz="4000" b="1" i="0" u="none" strike="noStrike" cap="none" dirty="0">
                <a:solidFill>
                  <a:srgbClr val="3F3F3F"/>
                </a:solidFill>
                <a:latin typeface="Arial"/>
                <a:ea typeface="Arial"/>
                <a:cs typeface="Arial"/>
                <a:sym typeface="Arial"/>
              </a:rPr>
            </a:br>
            <a:endParaRPr sz="4000" b="0" i="0" u="none" strike="noStrike" cap="none" dirty="0">
              <a:solidFill>
                <a:srgbClr val="3F3F3F"/>
              </a:solidFill>
              <a:latin typeface="Calibri"/>
              <a:ea typeface="Calibri"/>
              <a:cs typeface="Calibri"/>
              <a:sym typeface="Calibri"/>
            </a:endParaRPr>
          </a:p>
        </p:txBody>
      </p:sp>
      <p:pic>
        <p:nvPicPr>
          <p:cNvPr id="366" name="Google Shape;366;p164" descr="English] President Aquino signs the 2016 National Budget | Official Gazette  of the Republic of the Philippines"/>
          <p:cNvPicPr preferRelativeResize="0"/>
          <p:nvPr/>
        </p:nvPicPr>
        <p:blipFill rotWithShape="1">
          <a:blip r:embed="rId3">
            <a:alphaModFix/>
          </a:blip>
          <a:srcRect l="11817" t="3340" b="38796"/>
          <a:stretch/>
        </p:blipFill>
        <p:spPr>
          <a:xfrm>
            <a:off x="8419295" y="505415"/>
            <a:ext cx="3638378" cy="3164113"/>
          </a:xfrm>
          <a:prstGeom prst="rect">
            <a:avLst/>
          </a:prstGeom>
          <a:ln>
            <a:noFill/>
          </a:ln>
          <a:effectLst>
            <a:outerShdw blurRad="292100" dist="139700" dir="2700000" algn="tl" rotWithShape="0">
              <a:srgbClr val="333333">
                <a:alpha val="65000"/>
              </a:srgbClr>
            </a:outerShdw>
          </a:effectLst>
        </p:spPr>
      </p:pic>
      <p:grpSp>
        <p:nvGrpSpPr>
          <p:cNvPr id="367" name="Google Shape;367;p164"/>
          <p:cNvGrpSpPr/>
          <p:nvPr/>
        </p:nvGrpSpPr>
        <p:grpSpPr>
          <a:xfrm>
            <a:off x="1973943" y="5763948"/>
            <a:ext cx="6332610" cy="622338"/>
            <a:chOff x="2096588" y="5767163"/>
            <a:chExt cx="6679520" cy="564471"/>
          </a:xfrm>
        </p:grpSpPr>
        <p:pic>
          <p:nvPicPr>
            <p:cNvPr id="368" name="Google Shape;368;p164" descr="89,400+ Legal Illustrations, Royalty-Free Vector Graphics &amp; Clip Art -  iStock | Lawyer, Justice, Law"/>
            <p:cNvPicPr preferRelativeResize="0"/>
            <p:nvPr/>
          </p:nvPicPr>
          <p:blipFill rotWithShape="1">
            <a:blip r:embed="rId4">
              <a:alphaModFix/>
            </a:blip>
            <a:srcRect/>
            <a:stretch/>
          </p:blipFill>
          <p:spPr>
            <a:xfrm>
              <a:off x="2096588" y="5775008"/>
              <a:ext cx="834940" cy="556626"/>
            </a:xfrm>
            <a:prstGeom prst="rect">
              <a:avLst/>
            </a:prstGeom>
            <a:noFill/>
            <a:ln>
              <a:noFill/>
            </a:ln>
          </p:spPr>
        </p:pic>
        <p:pic>
          <p:nvPicPr>
            <p:cNvPr id="369" name="Google Shape;369;p164" descr="89,400+ Legal Illustrations, Royalty-Free Vector Graphics &amp; Clip Art -  iStock | Lawyer, Justice, Law"/>
            <p:cNvPicPr preferRelativeResize="0"/>
            <p:nvPr/>
          </p:nvPicPr>
          <p:blipFill rotWithShape="1">
            <a:blip r:embed="rId4">
              <a:alphaModFix/>
            </a:blip>
            <a:srcRect/>
            <a:stretch/>
          </p:blipFill>
          <p:spPr>
            <a:xfrm>
              <a:off x="2931528" y="5775008"/>
              <a:ext cx="834940" cy="556626"/>
            </a:xfrm>
            <a:prstGeom prst="rect">
              <a:avLst/>
            </a:prstGeom>
            <a:noFill/>
            <a:ln>
              <a:noFill/>
            </a:ln>
          </p:spPr>
        </p:pic>
        <p:pic>
          <p:nvPicPr>
            <p:cNvPr id="370" name="Google Shape;370;p164" descr="89,400+ Legal Illustrations, Royalty-Free Vector Graphics &amp; Clip Art -  iStock | Lawyer, Justice, Law"/>
            <p:cNvPicPr preferRelativeResize="0"/>
            <p:nvPr/>
          </p:nvPicPr>
          <p:blipFill rotWithShape="1">
            <a:blip r:embed="rId4">
              <a:alphaModFix/>
            </a:blip>
            <a:srcRect/>
            <a:stretch/>
          </p:blipFill>
          <p:spPr>
            <a:xfrm>
              <a:off x="3766468" y="5775008"/>
              <a:ext cx="834940" cy="556626"/>
            </a:xfrm>
            <a:prstGeom prst="rect">
              <a:avLst/>
            </a:prstGeom>
            <a:noFill/>
            <a:ln>
              <a:noFill/>
            </a:ln>
          </p:spPr>
        </p:pic>
        <p:pic>
          <p:nvPicPr>
            <p:cNvPr id="371" name="Google Shape;371;p164" descr="89,400+ Legal Illustrations, Royalty-Free Vector Graphics &amp; Clip Art -  iStock | Lawyer, Justice, Law"/>
            <p:cNvPicPr preferRelativeResize="0"/>
            <p:nvPr/>
          </p:nvPicPr>
          <p:blipFill rotWithShape="1">
            <a:blip r:embed="rId4">
              <a:alphaModFix/>
            </a:blip>
            <a:srcRect/>
            <a:stretch/>
          </p:blipFill>
          <p:spPr>
            <a:xfrm>
              <a:off x="4601408" y="5775008"/>
              <a:ext cx="834940" cy="556626"/>
            </a:xfrm>
            <a:prstGeom prst="rect">
              <a:avLst/>
            </a:prstGeom>
            <a:noFill/>
            <a:ln>
              <a:noFill/>
            </a:ln>
          </p:spPr>
        </p:pic>
        <p:pic>
          <p:nvPicPr>
            <p:cNvPr id="372" name="Google Shape;372;p164" descr="89,400+ Legal Illustrations, Royalty-Free Vector Graphics &amp; Clip Art -  iStock | Lawyer, Justice, Law"/>
            <p:cNvPicPr preferRelativeResize="0"/>
            <p:nvPr/>
          </p:nvPicPr>
          <p:blipFill rotWithShape="1">
            <a:blip r:embed="rId4">
              <a:alphaModFix/>
            </a:blip>
            <a:srcRect/>
            <a:stretch/>
          </p:blipFill>
          <p:spPr>
            <a:xfrm>
              <a:off x="5436348" y="5775008"/>
              <a:ext cx="834940" cy="556626"/>
            </a:xfrm>
            <a:prstGeom prst="rect">
              <a:avLst/>
            </a:prstGeom>
            <a:noFill/>
            <a:ln>
              <a:noFill/>
            </a:ln>
          </p:spPr>
        </p:pic>
        <p:pic>
          <p:nvPicPr>
            <p:cNvPr id="373" name="Google Shape;373;p164" descr="89,400+ Legal Illustrations, Royalty-Free Vector Graphics &amp; Clip Art -  iStock | Lawyer, Justice, Law"/>
            <p:cNvPicPr preferRelativeResize="0"/>
            <p:nvPr/>
          </p:nvPicPr>
          <p:blipFill rotWithShape="1">
            <a:blip r:embed="rId4">
              <a:alphaModFix/>
            </a:blip>
            <a:srcRect/>
            <a:stretch/>
          </p:blipFill>
          <p:spPr>
            <a:xfrm>
              <a:off x="6271288" y="5767163"/>
              <a:ext cx="834940" cy="556626"/>
            </a:xfrm>
            <a:prstGeom prst="rect">
              <a:avLst/>
            </a:prstGeom>
            <a:noFill/>
            <a:ln>
              <a:noFill/>
            </a:ln>
          </p:spPr>
        </p:pic>
        <p:pic>
          <p:nvPicPr>
            <p:cNvPr id="374" name="Google Shape;374;p164" descr="89,400+ Legal Illustrations, Royalty-Free Vector Graphics &amp; Clip Art -  iStock | Lawyer, Justice, Law"/>
            <p:cNvPicPr preferRelativeResize="0"/>
            <p:nvPr/>
          </p:nvPicPr>
          <p:blipFill rotWithShape="1">
            <a:blip r:embed="rId4">
              <a:alphaModFix/>
            </a:blip>
            <a:srcRect/>
            <a:stretch/>
          </p:blipFill>
          <p:spPr>
            <a:xfrm>
              <a:off x="7106228" y="5767163"/>
              <a:ext cx="834940" cy="556626"/>
            </a:xfrm>
            <a:prstGeom prst="rect">
              <a:avLst/>
            </a:prstGeom>
            <a:noFill/>
            <a:ln>
              <a:noFill/>
            </a:ln>
          </p:spPr>
        </p:pic>
        <p:pic>
          <p:nvPicPr>
            <p:cNvPr id="375" name="Google Shape;375;p164" descr="89,400+ Legal Illustrations, Royalty-Free Vector Graphics &amp; Clip Art -  iStock | Lawyer, Justice, Law"/>
            <p:cNvPicPr preferRelativeResize="0"/>
            <p:nvPr/>
          </p:nvPicPr>
          <p:blipFill rotWithShape="1">
            <a:blip r:embed="rId4">
              <a:alphaModFix/>
            </a:blip>
            <a:srcRect/>
            <a:stretch/>
          </p:blipFill>
          <p:spPr>
            <a:xfrm>
              <a:off x="7941168" y="5775008"/>
              <a:ext cx="834940" cy="556626"/>
            </a:xfrm>
            <a:prstGeom prst="rect">
              <a:avLst/>
            </a:prstGeom>
            <a:noFill/>
            <a:ln>
              <a:noFill/>
            </a:ln>
          </p:spPr>
        </p:pic>
      </p:grpSp>
      <p:sp>
        <p:nvSpPr>
          <p:cNvPr id="2" name="TextBox 1">
            <a:extLst>
              <a:ext uri="{FF2B5EF4-FFF2-40B4-BE49-F238E27FC236}">
                <a16:creationId xmlns:a16="http://schemas.microsoft.com/office/drawing/2014/main" id="{110BF215-4741-25B1-65BF-BB9425CE0FFF}"/>
              </a:ext>
            </a:extLst>
          </p:cNvPr>
          <p:cNvSpPr txBox="1"/>
          <p:nvPr/>
        </p:nvSpPr>
        <p:spPr>
          <a:xfrm>
            <a:off x="462593" y="394479"/>
            <a:ext cx="7843960" cy="584775"/>
          </a:xfrm>
          <a:prstGeom prst="rect">
            <a:avLst/>
          </a:prstGeom>
          <a:noFill/>
        </p:spPr>
        <p:txBody>
          <a:bodyPr wrap="square" rtlCol="0">
            <a:spAutoFit/>
          </a:bodyPr>
          <a:lstStyle/>
          <a:p>
            <a:r>
              <a:rPr lang="en-US" sz="3200" b="1" dirty="0">
                <a:solidFill>
                  <a:srgbClr val="7030A0"/>
                </a:solidFill>
                <a:latin typeface="Arial"/>
                <a:ea typeface="Arial"/>
                <a:cs typeface="Arial"/>
                <a:sym typeface="Arial"/>
              </a:rPr>
              <a:t>General Appropriations Act of 1995 </a:t>
            </a:r>
            <a:endParaRPr lang="en-US" sz="3200" b="1" dirty="0">
              <a:solidFill>
                <a:srgbClr val="7030A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53;p163">
            <a:extLst>
              <a:ext uri="{FF2B5EF4-FFF2-40B4-BE49-F238E27FC236}">
                <a16:creationId xmlns:a16="http://schemas.microsoft.com/office/drawing/2014/main" id="{926AE8E5-3A89-3B9E-F906-BA2A47997F70}"/>
              </a:ext>
            </a:extLst>
          </p:cNvPr>
          <p:cNvPicPr preferRelativeResize="0"/>
          <p:nvPr/>
        </p:nvPicPr>
        <p:blipFill rotWithShape="1">
          <a:blip r:embed="rId2">
            <a:alphaModFix/>
          </a:blip>
          <a:srcRect/>
          <a:stretch/>
        </p:blipFill>
        <p:spPr>
          <a:xfrm>
            <a:off x="999169" y="1069677"/>
            <a:ext cx="3010123" cy="4451891"/>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pic>
      <p:sp>
        <p:nvSpPr>
          <p:cNvPr id="4" name="TextBox 3">
            <a:extLst>
              <a:ext uri="{FF2B5EF4-FFF2-40B4-BE49-F238E27FC236}">
                <a16:creationId xmlns:a16="http://schemas.microsoft.com/office/drawing/2014/main" id="{C4C6A46E-37E6-595C-D260-9C6730FF7C84}"/>
              </a:ext>
            </a:extLst>
          </p:cNvPr>
          <p:cNvSpPr txBox="1"/>
          <p:nvPr/>
        </p:nvSpPr>
        <p:spPr>
          <a:xfrm>
            <a:off x="4399643" y="1069677"/>
            <a:ext cx="7063014" cy="5421997"/>
          </a:xfrm>
          <a:prstGeom prst="rect">
            <a:avLst/>
          </a:prstGeom>
          <a:noFill/>
        </p:spPr>
        <p:txBody>
          <a:bodyPr wrap="square">
            <a:spAutoFit/>
          </a:bodyPr>
          <a:lstStyle/>
          <a:p>
            <a:pPr algn="just">
              <a:spcBef>
                <a:spcPts val="675"/>
              </a:spcBef>
              <a:spcAft>
                <a:spcPts val="300"/>
              </a:spcAft>
            </a:pPr>
            <a:r>
              <a:rPr lang="en-PH" sz="2000" dirty="0">
                <a:effectLst/>
                <a:latin typeface="Arial" panose="020B0604020202020204" pitchFamily="34" charset="0"/>
              </a:rPr>
              <a:t>SEC. 36. </a:t>
            </a:r>
            <a:r>
              <a:rPr lang="en-PH" sz="2000" b="1" i="1" dirty="0">
                <a:effectLst/>
                <a:latin typeface="Arial" panose="020B0604020202020204" pitchFamily="34" charset="0"/>
              </a:rPr>
              <a:t>Gender Mainstreaming as a Strategy for Implementing the Magna Carta of Women. </a:t>
            </a:r>
            <a:r>
              <a:rPr lang="en-PH" sz="2000" dirty="0">
                <a:effectLst/>
                <a:latin typeface="Arial" panose="020B0604020202020204" pitchFamily="34" charset="0"/>
              </a:rPr>
              <a:t>–All departments, including their attached agencies, offices, bureaus, state universities and colleges, government-owned and –controlled corporations, </a:t>
            </a:r>
            <a:r>
              <a:rPr lang="en-PH" sz="2000" b="1" dirty="0">
                <a:solidFill>
                  <a:srgbClr val="7030A0"/>
                </a:solidFill>
                <a:effectLst/>
                <a:latin typeface="Arial" panose="020B0604020202020204" pitchFamily="34" charset="0"/>
              </a:rPr>
              <a:t>local government units, </a:t>
            </a:r>
            <a:r>
              <a:rPr lang="en-PH" sz="2000" dirty="0">
                <a:effectLst/>
                <a:latin typeface="Arial" panose="020B0604020202020204" pitchFamily="34" charset="0"/>
              </a:rPr>
              <a:t>and other government instrumentalities shall adopt gender mainstreaming as a strategy to promote women’s human rights and eliminate gender discrimination in their systems, structures, policies, programs, processes.</a:t>
            </a:r>
          </a:p>
          <a:p>
            <a:endParaRPr lang="en-PH" sz="2000" dirty="0">
              <a:effectLst/>
              <a:latin typeface="Arial" panose="020B0604020202020204" pitchFamily="34" charset="0"/>
            </a:endParaRPr>
          </a:p>
          <a:p>
            <a:r>
              <a:rPr lang="en-PH" sz="2000" b="1" dirty="0">
                <a:solidFill>
                  <a:srgbClr val="7030A0"/>
                </a:solidFill>
                <a:effectLst/>
                <a:latin typeface="Arial" panose="020B0604020202020204" pitchFamily="34" charset="0"/>
              </a:rPr>
              <a:t>GAD programs addressing gender issues and concerns shall be designed and implemented based on the mandate of government agencies and local government units, </a:t>
            </a:r>
            <a:r>
              <a:rPr lang="en-PH" sz="2000" dirty="0">
                <a:effectLst/>
                <a:latin typeface="Arial" panose="020B0604020202020204" pitchFamily="34" charset="0"/>
              </a:rPr>
              <a:t>Republic Act No. 7192, gender equality agenda of the government and other GAD-related legislation, policies, and commitments. </a:t>
            </a:r>
          </a:p>
          <a:p>
            <a:pPr algn="just">
              <a:spcBef>
                <a:spcPts val="675"/>
              </a:spcBef>
              <a:spcAft>
                <a:spcPts val="300"/>
              </a:spcAft>
            </a:pPr>
            <a:endParaRPr lang="en-PH" sz="1800" dirty="0">
              <a:effectLst/>
              <a:latin typeface="Arial" panose="020B0604020202020204" pitchFamily="34" charset="0"/>
            </a:endParaRPr>
          </a:p>
        </p:txBody>
      </p:sp>
    </p:spTree>
    <p:extLst>
      <p:ext uri="{BB962C8B-B14F-4D97-AF65-F5344CB8AC3E}">
        <p14:creationId xmlns:p14="http://schemas.microsoft.com/office/powerpoint/2010/main" val="2710406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FFE4E7-9C95-DF68-39A3-CEDDF23275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9" t="6666" r="28607" b="22223"/>
          <a:stretch/>
        </p:blipFill>
        <p:spPr>
          <a:xfrm>
            <a:off x="3357916" y="653946"/>
            <a:ext cx="2774997" cy="430445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3071E6D-0DDC-81DF-AC97-FFF8B3549EE6}"/>
              </a:ext>
            </a:extLst>
          </p:cNvPr>
          <p:cNvPicPr>
            <a:picLocks noChangeAspect="1"/>
          </p:cNvPicPr>
          <p:nvPr/>
        </p:nvPicPr>
        <p:blipFill>
          <a:blip r:embed="rId3" cstate="print"/>
          <a:stretch>
            <a:fillRect/>
          </a:stretch>
        </p:blipFill>
        <p:spPr>
          <a:xfrm>
            <a:off x="570311" y="653543"/>
            <a:ext cx="2682736" cy="43048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681CBFD-0D77-4760-548F-ADCE0440AD1D}"/>
              </a:ext>
            </a:extLst>
          </p:cNvPr>
          <p:cNvPicPr>
            <a:picLocks noChangeAspect="1"/>
          </p:cNvPicPr>
          <p:nvPr/>
        </p:nvPicPr>
        <p:blipFill>
          <a:blip r:embed="rId4"/>
          <a:stretch>
            <a:fillRect/>
          </a:stretch>
        </p:blipFill>
        <p:spPr>
          <a:xfrm>
            <a:off x="7989529" y="653543"/>
            <a:ext cx="3168000" cy="4425043"/>
          </a:xfrm>
          <a:prstGeom prst="rect">
            <a:avLst/>
          </a:prstGeom>
          <a:solidFill>
            <a:schemeClr val="accent1">
              <a:alpha val="54000"/>
            </a:schemeClr>
          </a:solidFill>
          <a:ln>
            <a:solidFill>
              <a:schemeClr val="accent1">
                <a:alpha val="82000"/>
              </a:schemeClr>
            </a:solidFill>
          </a:ln>
          <a:effectLst>
            <a:outerShdw blurRad="231823" dist="50800" dir="5400000" algn="ctr" rotWithShape="0">
              <a:srgbClr val="000000">
                <a:alpha val="93168"/>
              </a:srgbClr>
            </a:outerShdw>
          </a:effectLst>
        </p:spPr>
      </p:pic>
      <p:sp>
        <p:nvSpPr>
          <p:cNvPr id="6" name="TextBox 5">
            <a:extLst>
              <a:ext uri="{FF2B5EF4-FFF2-40B4-BE49-F238E27FC236}">
                <a16:creationId xmlns:a16="http://schemas.microsoft.com/office/drawing/2014/main" id="{831E8F24-1709-5ACC-F5EC-307C9D7D5B2C}"/>
              </a:ext>
            </a:extLst>
          </p:cNvPr>
          <p:cNvSpPr txBox="1"/>
          <p:nvPr/>
        </p:nvSpPr>
        <p:spPr>
          <a:xfrm>
            <a:off x="6693663" y="5268236"/>
            <a:ext cx="5759732" cy="1200329"/>
          </a:xfrm>
          <a:prstGeom prst="rect">
            <a:avLst/>
          </a:prstGeom>
          <a:noFill/>
        </p:spPr>
        <p:txBody>
          <a:bodyPr wrap="square" rtlCol="0">
            <a:spAutoFit/>
          </a:bodyPr>
          <a:lstStyle/>
          <a:p>
            <a:pPr algn="ctr"/>
            <a:r>
              <a:rPr lang="en-US" sz="2400" b="1" dirty="0"/>
              <a:t>PCW-DILG-DBM-NEDA 2024-01</a:t>
            </a:r>
          </a:p>
          <a:p>
            <a:pPr algn="ctr"/>
            <a:r>
              <a:rPr lang="en-US" sz="2400" b="1" dirty="0"/>
              <a:t>REVISED GUIDELINES ON THE LOCALIZATION OF THE MCW</a:t>
            </a:r>
          </a:p>
        </p:txBody>
      </p:sp>
      <p:sp>
        <p:nvSpPr>
          <p:cNvPr id="7" name="TextBox 6">
            <a:extLst>
              <a:ext uri="{FF2B5EF4-FFF2-40B4-BE49-F238E27FC236}">
                <a16:creationId xmlns:a16="http://schemas.microsoft.com/office/drawing/2014/main" id="{1D2AAFC5-1832-2222-C830-393FB5948E0E}"/>
              </a:ext>
            </a:extLst>
          </p:cNvPr>
          <p:cNvSpPr txBox="1"/>
          <p:nvPr/>
        </p:nvSpPr>
        <p:spPr>
          <a:xfrm>
            <a:off x="373181" y="5406736"/>
            <a:ext cx="5759732" cy="461665"/>
          </a:xfrm>
          <a:prstGeom prst="rect">
            <a:avLst/>
          </a:prstGeom>
          <a:noFill/>
        </p:spPr>
        <p:txBody>
          <a:bodyPr wrap="square" rtlCol="0">
            <a:spAutoFit/>
          </a:bodyPr>
          <a:lstStyle/>
          <a:p>
            <a:pPr algn="ctr"/>
            <a:r>
              <a:rPr lang="en-US" sz="2400" b="1" dirty="0"/>
              <a:t>OLD GUIDELINES</a:t>
            </a:r>
          </a:p>
        </p:txBody>
      </p:sp>
    </p:spTree>
    <p:extLst>
      <p:ext uri="{BB962C8B-B14F-4D97-AF65-F5344CB8AC3E}">
        <p14:creationId xmlns:p14="http://schemas.microsoft.com/office/powerpoint/2010/main" val="2955615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31C4C7-E39D-15E7-B800-B3BC98F719F6}"/>
              </a:ext>
            </a:extLst>
          </p:cNvPr>
          <p:cNvSpPr txBox="1"/>
          <p:nvPr/>
        </p:nvSpPr>
        <p:spPr>
          <a:xfrm>
            <a:off x="544285" y="930729"/>
            <a:ext cx="11103429" cy="4893647"/>
          </a:xfrm>
          <a:prstGeom prst="rect">
            <a:avLst/>
          </a:prstGeom>
          <a:noFill/>
        </p:spPr>
        <p:txBody>
          <a:bodyPr wrap="square" rtlCol="0">
            <a:spAutoFit/>
          </a:bodyPr>
          <a:lstStyle/>
          <a:p>
            <a:r>
              <a:rPr lang="en-PH" sz="2400" b="0" i="0" dirty="0">
                <a:solidFill>
                  <a:schemeClr val="tx1"/>
                </a:solidFill>
                <a:effectLst/>
                <a:latin typeface="Barlow" pitchFamily="2" charset="77"/>
              </a:rPr>
              <a:t>1.2 This enhancement establishes a hierarchical structure, designating responsibilities for the review and endorsement of Gender and Development (GAD) Plans and Budgets (GPBs) and GAD Accomplishment Reports (ARs) </a:t>
            </a:r>
            <a:r>
              <a:rPr lang="en-PH" sz="2400" b="1" i="0" dirty="0">
                <a:solidFill>
                  <a:schemeClr val="tx1"/>
                </a:solidFill>
                <a:effectLst/>
                <a:latin typeface="Barlow" pitchFamily="2" charset="77"/>
              </a:rPr>
              <a:t>following the hierarchy of governing administrative levels;</a:t>
            </a:r>
          </a:p>
          <a:p>
            <a:endParaRPr lang="en-PH" sz="2400" dirty="0">
              <a:solidFill>
                <a:schemeClr val="tx1"/>
              </a:solidFill>
              <a:latin typeface="Barlow" pitchFamily="2" charset="77"/>
            </a:endParaRPr>
          </a:p>
          <a:p>
            <a:r>
              <a:rPr lang="en-PH" sz="2400" b="0" i="0" dirty="0">
                <a:solidFill>
                  <a:schemeClr val="tx1"/>
                </a:solidFill>
                <a:effectLst/>
                <a:latin typeface="Barlow" pitchFamily="2" charset="77"/>
              </a:rPr>
              <a:t>1.3 The pursuit of women’s empowerment and gender equality under the MCW is also reinforced through various national laws and international human rights standards and commitments, which include, but are not limited to the following: </a:t>
            </a:r>
            <a:r>
              <a:rPr lang="en-PH" sz="2400" b="1" i="0" dirty="0">
                <a:solidFill>
                  <a:schemeClr val="tx1"/>
                </a:solidFill>
                <a:effectLst/>
                <a:latin typeface="Barlow" pitchFamily="2" charset="77"/>
              </a:rPr>
              <a:t>RA No. 7160 or the Local Government Code of 1991 (LGC), the General Appropriations Act (GAA), the United Nations (UN) Convention on the Elimination of All Forms of Discrimination Against Women (CEDAW), the Beijing Declaration and Platform for Action (</a:t>
            </a:r>
            <a:r>
              <a:rPr lang="en-PH" sz="2400" b="1" i="0" dirty="0" err="1">
                <a:solidFill>
                  <a:schemeClr val="tx1"/>
                </a:solidFill>
                <a:effectLst/>
                <a:latin typeface="Barlow" pitchFamily="2" charset="77"/>
              </a:rPr>
              <a:t>BPfA</a:t>
            </a:r>
            <a:r>
              <a:rPr lang="en-PH" sz="2400" b="1" i="0" dirty="0">
                <a:solidFill>
                  <a:schemeClr val="tx1"/>
                </a:solidFill>
                <a:effectLst/>
                <a:latin typeface="Barlow" pitchFamily="2" charset="77"/>
              </a:rPr>
              <a:t>), and the Sustainable Development Goals (SDGs);</a:t>
            </a:r>
          </a:p>
          <a:p>
            <a:endParaRPr lang="en-PH" sz="2400" dirty="0">
              <a:solidFill>
                <a:schemeClr val="tx1"/>
              </a:solidFill>
              <a:latin typeface="Barlow" pitchFamily="2" charset="77"/>
            </a:endParaRPr>
          </a:p>
        </p:txBody>
      </p:sp>
    </p:spTree>
    <p:extLst>
      <p:ext uri="{BB962C8B-B14F-4D97-AF65-F5344CB8AC3E}">
        <p14:creationId xmlns:p14="http://schemas.microsoft.com/office/powerpoint/2010/main" val="340719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77885-6EF7-1261-3E98-5C2C6F759E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A30184-F1BB-2732-FD39-27518BC5BDC0}"/>
              </a:ext>
            </a:extLst>
          </p:cNvPr>
          <p:cNvSpPr txBox="1"/>
          <p:nvPr/>
        </p:nvSpPr>
        <p:spPr>
          <a:xfrm>
            <a:off x="544285" y="665686"/>
            <a:ext cx="11103429" cy="3539430"/>
          </a:xfrm>
          <a:prstGeom prst="rect">
            <a:avLst/>
          </a:prstGeom>
          <a:noFill/>
        </p:spPr>
        <p:txBody>
          <a:bodyPr wrap="square" rtlCol="0">
            <a:spAutoFit/>
          </a:bodyPr>
          <a:lstStyle/>
          <a:p>
            <a:r>
              <a:rPr lang="en-PH" sz="2800" b="0" i="0" dirty="0">
                <a:solidFill>
                  <a:schemeClr val="tx1"/>
                </a:solidFill>
                <a:effectLst/>
                <a:latin typeface="Barlow" pitchFamily="2" charset="77"/>
              </a:rPr>
              <a:t>1.7. LGUs are also mandated to advance the general welfare, deliver fundamental services, and establish gender-responsive facilities, alongside the implementation of gender-responsive programs, projects, and activities (PPAs) in accordance with </a:t>
            </a:r>
            <a:r>
              <a:rPr lang="en-PH" sz="2800" b="1" i="0" dirty="0">
                <a:solidFill>
                  <a:schemeClr val="tx1"/>
                </a:solidFill>
                <a:effectLst/>
                <a:latin typeface="Barlow" pitchFamily="2" charset="77"/>
              </a:rPr>
              <a:t>Sections 16 and 17 of the LGC, the Philippine Plan for Gender Responsive Development (PPGD), 1995-2025, the Philippine Development Plan (PDP), the National Action Plan for Women, Peace and Security (NAPWPS), and subsequent term plans on women and gender equality.</a:t>
            </a:r>
            <a:endParaRPr lang="en-US" sz="2800" b="1" dirty="0">
              <a:solidFill>
                <a:schemeClr val="tx1"/>
              </a:solidFill>
            </a:endParaRPr>
          </a:p>
        </p:txBody>
      </p:sp>
      <p:sp>
        <p:nvSpPr>
          <p:cNvPr id="2" name="Google Shape;925;p38" descr="https://lh6.googleusercontent.com/ZcR7CggW_ufG0GzVStVZxeaTT_cFU7Xh8I7XcNmlLLegg3_KXkvm56PrD4K7X2HzK72-4wSJRgN15KrtVWXYrB2kpTdHrfjhDwZ3KOOnh_XEG16VYVtz7ydD5sZ46YGLoWusWUs">
            <a:extLst>
              <a:ext uri="{FF2B5EF4-FFF2-40B4-BE49-F238E27FC236}">
                <a16:creationId xmlns:a16="http://schemas.microsoft.com/office/drawing/2014/main" id="{DBBB3C8C-F413-FE73-FB59-C487181ECAE2}"/>
              </a:ext>
            </a:extLst>
          </p:cNvPr>
          <p:cNvSpPr/>
          <p:nvPr/>
        </p:nvSpPr>
        <p:spPr>
          <a:xfrm>
            <a:off x="2792603" y="4205116"/>
            <a:ext cx="2037415" cy="2305385"/>
          </a:xfrm>
          <a:custGeom>
            <a:avLst/>
            <a:gdLst/>
            <a:ahLst/>
            <a:cxnLst/>
            <a:rect l="l" t="t" r="r" b="b"/>
            <a:pathLst>
              <a:path w="4383470" h="5102586" extrusionOk="0">
                <a:moveTo>
                  <a:pt x="0" y="0"/>
                </a:moveTo>
                <a:lnTo>
                  <a:pt x="4383470" y="0"/>
                </a:lnTo>
                <a:lnTo>
                  <a:pt x="4383470" y="5102586"/>
                </a:lnTo>
                <a:lnTo>
                  <a:pt x="0" y="5102586"/>
                </a:lnTo>
                <a:lnTo>
                  <a:pt x="0" y="0"/>
                </a:lnTo>
                <a:close/>
              </a:path>
            </a:pathLst>
          </a:custGeom>
          <a:blipFill rotWithShape="1">
            <a:blip r:embed="rId2">
              <a:alphaModFix/>
            </a:blip>
            <a:stretch>
              <a:fillRect b="-11292"/>
            </a:stretch>
          </a:blipFill>
          <a:ln>
            <a:noFill/>
          </a:ln>
        </p:spPr>
      </p:sp>
      <p:sp>
        <p:nvSpPr>
          <p:cNvPr id="4" name="Google Shape;926;p38">
            <a:extLst>
              <a:ext uri="{FF2B5EF4-FFF2-40B4-BE49-F238E27FC236}">
                <a16:creationId xmlns:a16="http://schemas.microsoft.com/office/drawing/2014/main" id="{6B3B5857-5C1D-57D6-BC79-96EBBDE00BA7}"/>
              </a:ext>
            </a:extLst>
          </p:cNvPr>
          <p:cNvSpPr/>
          <p:nvPr/>
        </p:nvSpPr>
        <p:spPr>
          <a:xfrm>
            <a:off x="5251247" y="4205116"/>
            <a:ext cx="2037415" cy="2305384"/>
          </a:xfrm>
          <a:custGeom>
            <a:avLst/>
            <a:gdLst/>
            <a:ahLst/>
            <a:cxnLst/>
            <a:rect l="l" t="t" r="r" b="b"/>
            <a:pathLst>
              <a:path w="4290335" h="5102586" extrusionOk="0">
                <a:moveTo>
                  <a:pt x="0" y="0"/>
                </a:moveTo>
                <a:lnTo>
                  <a:pt x="4290335" y="0"/>
                </a:lnTo>
                <a:lnTo>
                  <a:pt x="4290335" y="5102586"/>
                </a:lnTo>
                <a:lnTo>
                  <a:pt x="0" y="5102586"/>
                </a:lnTo>
                <a:lnTo>
                  <a:pt x="0" y="0"/>
                </a:lnTo>
                <a:close/>
              </a:path>
            </a:pathLst>
          </a:custGeom>
          <a:blipFill rotWithShape="1">
            <a:blip r:embed="rId3">
              <a:alphaModFix/>
            </a:blip>
            <a:stretch>
              <a:fillRect/>
            </a:stretch>
          </a:blipFill>
          <a:ln>
            <a:noFill/>
          </a:ln>
        </p:spPr>
      </p:sp>
      <p:sp>
        <p:nvSpPr>
          <p:cNvPr id="5" name="Google Shape;927;p38">
            <a:extLst>
              <a:ext uri="{FF2B5EF4-FFF2-40B4-BE49-F238E27FC236}">
                <a16:creationId xmlns:a16="http://schemas.microsoft.com/office/drawing/2014/main" id="{0BDC608B-4BC2-AD59-FE7B-AD4CD80EDA83}"/>
              </a:ext>
            </a:extLst>
          </p:cNvPr>
          <p:cNvSpPr/>
          <p:nvPr/>
        </p:nvSpPr>
        <p:spPr>
          <a:xfrm>
            <a:off x="7709892" y="4205115"/>
            <a:ext cx="1834019" cy="2305385"/>
          </a:xfrm>
          <a:custGeom>
            <a:avLst/>
            <a:gdLst/>
            <a:ahLst/>
            <a:cxnLst/>
            <a:rect l="l" t="t" r="r" b="b"/>
            <a:pathLst>
              <a:path w="3941985" h="5102586" extrusionOk="0">
                <a:moveTo>
                  <a:pt x="0" y="0"/>
                </a:moveTo>
                <a:lnTo>
                  <a:pt x="3941986" y="0"/>
                </a:lnTo>
                <a:lnTo>
                  <a:pt x="3941986" y="5102586"/>
                </a:lnTo>
                <a:lnTo>
                  <a:pt x="0" y="5102586"/>
                </a:lnTo>
                <a:lnTo>
                  <a:pt x="0" y="0"/>
                </a:lnTo>
                <a:close/>
              </a:path>
            </a:pathLst>
          </a:custGeom>
          <a:blipFill rotWithShape="1">
            <a:blip r:embed="rId4">
              <a:alphaModFix/>
            </a:blip>
            <a:stretch>
              <a:fillRect/>
            </a:stretch>
          </a:blipFill>
          <a:ln>
            <a:noFill/>
          </a:ln>
        </p:spPr>
      </p:sp>
    </p:spTree>
    <p:extLst>
      <p:ext uri="{BB962C8B-B14F-4D97-AF65-F5344CB8AC3E}">
        <p14:creationId xmlns:p14="http://schemas.microsoft.com/office/powerpoint/2010/main" val="402276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3" name="Picture 2">
            <a:extLst>
              <a:ext uri="{FF2B5EF4-FFF2-40B4-BE49-F238E27FC236}">
                <a16:creationId xmlns:a16="http://schemas.microsoft.com/office/drawing/2014/main" id="{CE06686F-9471-E3F9-EA84-4C4646F16D42}"/>
              </a:ext>
            </a:extLst>
          </p:cNvPr>
          <p:cNvPicPr>
            <a:picLocks noChangeAspect="1"/>
          </p:cNvPicPr>
          <p:nvPr/>
        </p:nvPicPr>
        <p:blipFill>
          <a:blip r:embed="rId3"/>
          <a:stretch>
            <a:fillRect/>
          </a:stretch>
        </p:blipFill>
        <p:spPr>
          <a:xfrm>
            <a:off x="3490806" y="1117527"/>
            <a:ext cx="5556217" cy="2311473"/>
          </a:xfrm>
          <a:prstGeom prst="rect">
            <a:avLst/>
          </a:prstGeom>
        </p:spPr>
      </p:pic>
      <p:sp>
        <p:nvSpPr>
          <p:cNvPr id="4" name="TextBox 3">
            <a:extLst>
              <a:ext uri="{FF2B5EF4-FFF2-40B4-BE49-F238E27FC236}">
                <a16:creationId xmlns:a16="http://schemas.microsoft.com/office/drawing/2014/main" id="{AE889301-C790-9E7C-1E54-4224E811BE75}"/>
              </a:ext>
            </a:extLst>
          </p:cNvPr>
          <p:cNvSpPr txBox="1"/>
          <p:nvPr/>
        </p:nvSpPr>
        <p:spPr>
          <a:xfrm>
            <a:off x="1019906" y="3801481"/>
            <a:ext cx="10498016" cy="1938992"/>
          </a:xfrm>
          <a:prstGeom prst="rect">
            <a:avLst/>
          </a:prstGeom>
          <a:noFill/>
        </p:spPr>
        <p:txBody>
          <a:bodyPr wrap="square" rtlCol="0">
            <a:spAutoFit/>
          </a:bodyPr>
          <a:lstStyle/>
          <a:p>
            <a:pPr algn="ctr"/>
            <a:r>
              <a:rPr lang="en-PH" sz="2400" b="0" i="0" dirty="0">
                <a:solidFill>
                  <a:schemeClr val="tx1"/>
                </a:solidFill>
                <a:effectLst/>
                <a:latin typeface="Barlow" pitchFamily="2" charset="77"/>
              </a:rPr>
              <a:t>The PCW is a policymaking, advisory, and coordinating body that leads in the development of gender-responsive policies, conduct of advocacy, provision of appropriate and strategic technical assistance, and monitoring and evaluation of plans and programs on gender mainstreaming towards a more gender responsive government bureaucracy and institutions.</a:t>
            </a:r>
            <a:endParaRPr lang="en-US" sz="24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E35A0E-A7B0-44E6-7133-52A50EDF7EBA}"/>
              </a:ext>
            </a:extLst>
          </p:cNvPr>
          <p:cNvSpPr txBox="1"/>
          <p:nvPr/>
        </p:nvSpPr>
        <p:spPr>
          <a:xfrm>
            <a:off x="4233796" y="1645669"/>
            <a:ext cx="7565721" cy="4708981"/>
          </a:xfrm>
          <a:prstGeom prst="rect">
            <a:avLst/>
          </a:prstGeom>
          <a:noFill/>
        </p:spPr>
        <p:txBody>
          <a:bodyPr wrap="square" rtlCol="0">
            <a:spAutoFit/>
          </a:bodyPr>
          <a:lstStyle/>
          <a:p>
            <a:pPr algn="just"/>
            <a:r>
              <a:rPr lang="en-PH" sz="2500" dirty="0">
                <a:latin typeface="Avenir Book" panose="02000503020000020003" pitchFamily="2" charset="0"/>
              </a:rPr>
              <a:t>4</a:t>
            </a:r>
            <a:r>
              <a:rPr lang="en-PH" sz="2500" dirty="0">
                <a:effectLst/>
                <a:latin typeface="Avenir Book" panose="02000503020000020003" pitchFamily="2" charset="0"/>
              </a:rPr>
              <a:t>.1 </a:t>
            </a:r>
            <a:r>
              <a:rPr lang="en-PH" sz="2500" b="1" dirty="0">
                <a:effectLst/>
                <a:latin typeface="Avenir Black" panose="02000503020000020003" pitchFamily="2" charset="0"/>
              </a:rPr>
              <a:t>Local officials and employees shall be responsible </a:t>
            </a:r>
            <a:r>
              <a:rPr lang="en-PH" sz="2500" dirty="0">
                <a:effectLst/>
                <a:latin typeface="Avenir Book" panose="02000503020000020003" pitchFamily="2" charset="0"/>
              </a:rPr>
              <a:t>in promoting and ensuring that </a:t>
            </a:r>
            <a:r>
              <a:rPr lang="en-PH" sz="2500" b="1" dirty="0">
                <a:effectLst/>
                <a:latin typeface="Avenir Black" panose="02000503020000020003" pitchFamily="2" charset="0"/>
              </a:rPr>
              <a:t>gender and</a:t>
            </a:r>
            <a:r>
              <a:rPr lang="en-PH" sz="2500" b="1" dirty="0">
                <a:latin typeface="Avenir Black" panose="02000503020000020003" pitchFamily="2" charset="0"/>
              </a:rPr>
              <a:t> </a:t>
            </a:r>
            <a:r>
              <a:rPr lang="en-PH" sz="2500" b="1" dirty="0">
                <a:effectLst/>
                <a:latin typeface="Avenir Black" panose="02000503020000020003" pitchFamily="2" charset="0"/>
              </a:rPr>
              <a:t>development is mainstreamed</a:t>
            </a:r>
            <a:r>
              <a:rPr lang="en-PH" sz="2500" dirty="0">
                <a:effectLst/>
                <a:latin typeface="Avenir Book" panose="02000503020000020003" pitchFamily="2" charset="0"/>
              </a:rPr>
              <a:t> in local policy-making, planning, programming, budgeting,</a:t>
            </a:r>
            <a:r>
              <a:rPr lang="en-PH" sz="2500" dirty="0">
                <a:latin typeface="Avenir Book" panose="02000503020000020003" pitchFamily="2" charset="0"/>
              </a:rPr>
              <a:t> </a:t>
            </a:r>
            <a:r>
              <a:rPr lang="en-PH" sz="2500" dirty="0">
                <a:effectLst/>
                <a:latin typeface="Avenir Book" panose="02000503020000020003" pitchFamily="2" charset="0"/>
              </a:rPr>
              <a:t>implementation, monitoring and evaluation; In this regard, </a:t>
            </a:r>
            <a:r>
              <a:rPr lang="en-PH" sz="2500" b="1" dirty="0">
                <a:effectLst/>
                <a:latin typeface="Avenir Black" panose="02000503020000020003" pitchFamily="2" charset="0"/>
              </a:rPr>
              <a:t>LGUs shall ensure that their GAD Focal</a:t>
            </a:r>
            <a:r>
              <a:rPr lang="en-PH" sz="2500" b="1" dirty="0">
                <a:latin typeface="Avenir Black" panose="02000503020000020003" pitchFamily="2" charset="0"/>
              </a:rPr>
              <a:t> </a:t>
            </a:r>
            <a:r>
              <a:rPr lang="en-PH" sz="2500" b="1" dirty="0">
                <a:effectLst/>
                <a:latin typeface="Avenir Black" panose="02000503020000020003" pitchFamily="2" charset="0"/>
              </a:rPr>
              <a:t>Point System (GFPS) or similar GAD mechanisms are in place</a:t>
            </a:r>
            <a:r>
              <a:rPr lang="en-PH" sz="2500" b="1" dirty="0">
                <a:effectLst/>
                <a:latin typeface="Avenir Book" panose="02000503020000020003" pitchFamily="2" charset="0"/>
              </a:rPr>
              <a:t>, fully-functional and the members</a:t>
            </a:r>
            <a:r>
              <a:rPr lang="en-PH" sz="2500" b="1" dirty="0">
                <a:latin typeface="Avenir Book" panose="02000503020000020003" pitchFamily="2" charset="0"/>
              </a:rPr>
              <a:t> </a:t>
            </a:r>
            <a:r>
              <a:rPr lang="en-PH" sz="2500" b="1" dirty="0">
                <a:effectLst/>
                <a:latin typeface="Avenir Book" panose="02000503020000020003" pitchFamily="2" charset="0"/>
              </a:rPr>
              <a:t>have the capacity and influence to promote gender mainstreaming </a:t>
            </a:r>
            <a:r>
              <a:rPr lang="en-PH" sz="2500" dirty="0">
                <a:effectLst/>
                <a:latin typeface="Avenir Book" panose="02000503020000020003" pitchFamily="2" charset="0"/>
              </a:rPr>
              <a:t>pursuant to Section 37 of the</a:t>
            </a:r>
            <a:r>
              <a:rPr lang="en-PH" sz="2500" dirty="0">
                <a:latin typeface="Avenir Book" panose="02000503020000020003" pitchFamily="2" charset="0"/>
              </a:rPr>
              <a:t> </a:t>
            </a:r>
            <a:r>
              <a:rPr lang="en-PH" sz="2500" dirty="0">
                <a:effectLst/>
                <a:latin typeface="Avenir Book" panose="02000503020000020003" pitchFamily="2" charset="0"/>
              </a:rPr>
              <a:t>MCW Implementing Rules and Regulations (MCW IRR).</a:t>
            </a:r>
          </a:p>
        </p:txBody>
      </p:sp>
      <p:sp>
        <p:nvSpPr>
          <p:cNvPr id="3" name="Google Shape;765;g29212eb659b_1_171">
            <a:extLst>
              <a:ext uri="{FF2B5EF4-FFF2-40B4-BE49-F238E27FC236}">
                <a16:creationId xmlns:a16="http://schemas.microsoft.com/office/drawing/2014/main" id="{6671F2B9-5F69-1FEB-3E52-F2F3CE455BC5}"/>
              </a:ext>
            </a:extLst>
          </p:cNvPr>
          <p:cNvSpPr txBox="1"/>
          <p:nvPr/>
        </p:nvSpPr>
        <p:spPr>
          <a:xfrm>
            <a:off x="523597" y="503350"/>
            <a:ext cx="7970100" cy="127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5700" b="1" dirty="0">
                <a:solidFill>
                  <a:srgbClr val="0D558B"/>
                </a:solidFill>
                <a:latin typeface="Alatsi"/>
                <a:ea typeface="Alatsi"/>
                <a:cs typeface="Alatsi"/>
                <a:sym typeface="Alatsi"/>
              </a:rPr>
              <a:t>GENERAL GUIDELINES</a:t>
            </a:r>
            <a:endParaRPr sz="2900" dirty="0">
              <a:solidFill>
                <a:srgbClr val="5982DB"/>
              </a:solidFill>
              <a:latin typeface="Alatsi"/>
              <a:ea typeface="Alatsi"/>
              <a:cs typeface="Alatsi"/>
              <a:sym typeface="Alatsi"/>
            </a:endParaRPr>
          </a:p>
        </p:txBody>
      </p:sp>
      <p:pic>
        <p:nvPicPr>
          <p:cNvPr id="4" name="Google Shape;763;g29212eb659b_1_171" descr="A group of people in a room&#10;&#10;Description automatically generated with low confidence">
            <a:extLst>
              <a:ext uri="{FF2B5EF4-FFF2-40B4-BE49-F238E27FC236}">
                <a16:creationId xmlns:a16="http://schemas.microsoft.com/office/drawing/2014/main" id="{57018AC6-9D22-9752-D9E5-7CC5F3F09E2D}"/>
              </a:ext>
            </a:extLst>
          </p:cNvPr>
          <p:cNvPicPr preferRelativeResize="0"/>
          <p:nvPr/>
        </p:nvPicPr>
        <p:blipFill rotWithShape="1">
          <a:blip r:embed="rId2">
            <a:alphaModFix/>
          </a:blip>
          <a:srcRect l="15788" r="21460"/>
          <a:stretch/>
        </p:blipFill>
        <p:spPr>
          <a:xfrm>
            <a:off x="523597" y="2028887"/>
            <a:ext cx="3439926" cy="3439925"/>
          </a:xfrm>
          <a:prstGeom prst="rect">
            <a:avLst/>
          </a:prstGeom>
          <a:noFill/>
          <a:ln>
            <a:noFill/>
          </a:ln>
        </p:spPr>
      </p:pic>
    </p:spTree>
    <p:extLst>
      <p:ext uri="{BB962C8B-B14F-4D97-AF65-F5344CB8AC3E}">
        <p14:creationId xmlns:p14="http://schemas.microsoft.com/office/powerpoint/2010/main" val="124076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5F7402-1E66-0544-BFCD-FEC596C974ED}"/>
              </a:ext>
            </a:extLst>
          </p:cNvPr>
          <p:cNvSpPr/>
          <p:nvPr/>
        </p:nvSpPr>
        <p:spPr>
          <a:xfrm>
            <a:off x="287278" y="124220"/>
            <a:ext cx="11554202" cy="838200"/>
          </a:xfrm>
          <a:prstGeom prst="rect">
            <a:avLst/>
          </a:prstGeom>
          <a:solidFill>
            <a:srgbClr val="2958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r>
              <a:rPr lang="en-US" sz="4400" dirty="0">
                <a:latin typeface="Avenir Black"/>
                <a:cs typeface="Avenir Black"/>
              </a:rPr>
              <a:t>Gender Mainstreaming Entry Points</a:t>
            </a:r>
          </a:p>
        </p:txBody>
      </p:sp>
      <p:pic>
        <p:nvPicPr>
          <p:cNvPr id="5" name="Picture 4">
            <a:extLst>
              <a:ext uri="{FF2B5EF4-FFF2-40B4-BE49-F238E27FC236}">
                <a16:creationId xmlns:a16="http://schemas.microsoft.com/office/drawing/2014/main" id="{2A50B714-C3C2-5E44-B958-496F4304FBBC}"/>
              </a:ext>
            </a:extLst>
          </p:cNvPr>
          <p:cNvPicPr>
            <a:picLocks noChangeAspect="1"/>
          </p:cNvPicPr>
          <p:nvPr/>
        </p:nvPicPr>
        <p:blipFill rotWithShape="1">
          <a:blip r:embed="rId3"/>
          <a:srcRect l="3096" r="6546"/>
          <a:stretch/>
        </p:blipFill>
        <p:spPr>
          <a:xfrm>
            <a:off x="566972" y="1337735"/>
            <a:ext cx="10994813" cy="4745495"/>
          </a:xfrm>
          <a:prstGeom prst="rect">
            <a:avLst/>
          </a:prstGeom>
        </p:spPr>
      </p:pic>
    </p:spTree>
    <p:extLst>
      <p:ext uri="{BB962C8B-B14F-4D97-AF65-F5344CB8AC3E}">
        <p14:creationId xmlns:p14="http://schemas.microsoft.com/office/powerpoint/2010/main" val="728715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DC44A80-47FC-BD40-872B-C64353481732}"/>
              </a:ext>
            </a:extLst>
          </p:cNvPr>
          <p:cNvPicPr>
            <a:picLocks noChangeAspect="1"/>
          </p:cNvPicPr>
          <p:nvPr/>
        </p:nvPicPr>
        <p:blipFill rotWithShape="1">
          <a:blip r:embed="rId3"/>
          <a:srcRect r="48710"/>
          <a:stretch/>
        </p:blipFill>
        <p:spPr>
          <a:xfrm>
            <a:off x="409725" y="1113718"/>
            <a:ext cx="5494211" cy="4177656"/>
          </a:xfrm>
          <a:prstGeom prst="rect">
            <a:avLst/>
          </a:prstGeom>
        </p:spPr>
      </p:pic>
      <p:pic>
        <p:nvPicPr>
          <p:cNvPr id="13" name="Picture 12">
            <a:extLst>
              <a:ext uri="{FF2B5EF4-FFF2-40B4-BE49-F238E27FC236}">
                <a16:creationId xmlns:a16="http://schemas.microsoft.com/office/drawing/2014/main" id="{F7DB876A-A66D-704B-9F90-E20F987761C6}"/>
              </a:ext>
            </a:extLst>
          </p:cNvPr>
          <p:cNvPicPr>
            <a:picLocks noChangeAspect="1"/>
          </p:cNvPicPr>
          <p:nvPr/>
        </p:nvPicPr>
        <p:blipFill rotWithShape="1">
          <a:blip r:embed="rId3"/>
          <a:srcRect l="57428"/>
          <a:stretch/>
        </p:blipFill>
        <p:spPr>
          <a:xfrm>
            <a:off x="8175500" y="1755434"/>
            <a:ext cx="4639749" cy="4250514"/>
          </a:xfrm>
          <a:prstGeom prst="rect">
            <a:avLst/>
          </a:prstGeom>
        </p:spPr>
      </p:pic>
      <p:sp>
        <p:nvSpPr>
          <p:cNvPr id="2" name="Freeform 2">
            <a:extLst>
              <a:ext uri="{FF2B5EF4-FFF2-40B4-BE49-F238E27FC236}">
                <a16:creationId xmlns:a16="http://schemas.microsoft.com/office/drawing/2014/main" id="{6C88CDBF-761A-2C4F-98B3-2E0D7A9AF4A8}"/>
              </a:ext>
            </a:extLst>
          </p:cNvPr>
          <p:cNvSpPr>
            <a:spLocks/>
          </p:cNvSpPr>
          <p:nvPr/>
        </p:nvSpPr>
        <p:spPr bwMode="gray">
          <a:xfrm flipH="1">
            <a:off x="4009512" y="1240396"/>
            <a:ext cx="2341562" cy="1962150"/>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Freeform 3">
            <a:extLst>
              <a:ext uri="{FF2B5EF4-FFF2-40B4-BE49-F238E27FC236}">
                <a16:creationId xmlns:a16="http://schemas.microsoft.com/office/drawing/2014/main" id="{8B4028D4-2DC2-F648-ABE3-A985B8E65CAA}"/>
              </a:ext>
            </a:extLst>
          </p:cNvPr>
          <p:cNvSpPr>
            <a:spLocks/>
          </p:cNvSpPr>
          <p:nvPr/>
        </p:nvSpPr>
        <p:spPr bwMode="ltGray">
          <a:xfrm>
            <a:off x="6470137" y="1240396"/>
            <a:ext cx="2341562" cy="1962150"/>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Freeform 4">
            <a:extLst>
              <a:ext uri="{FF2B5EF4-FFF2-40B4-BE49-F238E27FC236}">
                <a16:creationId xmlns:a16="http://schemas.microsoft.com/office/drawing/2014/main" id="{5AF6B04B-B64A-404D-98BF-312C69722388}"/>
              </a:ext>
            </a:extLst>
          </p:cNvPr>
          <p:cNvSpPr>
            <a:spLocks/>
          </p:cNvSpPr>
          <p:nvPr/>
        </p:nvSpPr>
        <p:spPr bwMode="ltGray">
          <a:xfrm>
            <a:off x="4009512" y="3331134"/>
            <a:ext cx="2341562" cy="1962150"/>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Freeform 5">
            <a:extLst>
              <a:ext uri="{FF2B5EF4-FFF2-40B4-BE49-F238E27FC236}">
                <a16:creationId xmlns:a16="http://schemas.microsoft.com/office/drawing/2014/main" id="{01CF388D-D679-0B4B-AD53-977001CD5952}"/>
              </a:ext>
            </a:extLst>
          </p:cNvPr>
          <p:cNvSpPr>
            <a:spLocks/>
          </p:cNvSpPr>
          <p:nvPr/>
        </p:nvSpPr>
        <p:spPr bwMode="gray">
          <a:xfrm flipH="1">
            <a:off x="6470137" y="3331134"/>
            <a:ext cx="2341562" cy="1962150"/>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Oval 6">
            <a:extLst>
              <a:ext uri="{FF2B5EF4-FFF2-40B4-BE49-F238E27FC236}">
                <a16:creationId xmlns:a16="http://schemas.microsoft.com/office/drawing/2014/main" id="{94E85E9E-CF8F-7B46-85C8-73AF784EF0BE}"/>
              </a:ext>
            </a:extLst>
          </p:cNvPr>
          <p:cNvSpPr>
            <a:spLocks noChangeArrowheads="1"/>
          </p:cNvSpPr>
          <p:nvPr/>
        </p:nvSpPr>
        <p:spPr bwMode="gray">
          <a:xfrm>
            <a:off x="5295387" y="2169084"/>
            <a:ext cx="2362200" cy="2362200"/>
          </a:xfrm>
          <a:prstGeom prst="ellipse">
            <a:avLst/>
          </a:prstGeom>
          <a:solidFill>
            <a:srgbClr val="FF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7">
            <a:extLst>
              <a:ext uri="{FF2B5EF4-FFF2-40B4-BE49-F238E27FC236}">
                <a16:creationId xmlns:a16="http://schemas.microsoft.com/office/drawing/2014/main" id="{6810A55A-FA81-2947-8D75-8BA20BDFE9CC}"/>
              </a:ext>
            </a:extLst>
          </p:cNvPr>
          <p:cNvSpPr txBox="1">
            <a:spLocks noChangeArrowheads="1"/>
          </p:cNvSpPr>
          <p:nvPr/>
        </p:nvSpPr>
        <p:spPr bwMode="gray">
          <a:xfrm>
            <a:off x="4284150" y="1522812"/>
            <a:ext cx="1792287" cy="49244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600" b="1" dirty="0">
                <a:solidFill>
                  <a:srgbClr val="FFFFFF"/>
                </a:solidFill>
                <a:latin typeface="Avenir Black" panose="02000503020000020003" pitchFamily="2" charset="0"/>
              </a:rPr>
              <a:t>Planning</a:t>
            </a:r>
          </a:p>
        </p:txBody>
      </p:sp>
      <p:sp>
        <p:nvSpPr>
          <p:cNvPr id="15" name="Text Box 7">
            <a:extLst>
              <a:ext uri="{FF2B5EF4-FFF2-40B4-BE49-F238E27FC236}">
                <a16:creationId xmlns:a16="http://schemas.microsoft.com/office/drawing/2014/main" id="{AA21D3D7-719A-CF4F-A5E0-A59F820E0CCF}"/>
              </a:ext>
            </a:extLst>
          </p:cNvPr>
          <p:cNvSpPr txBox="1">
            <a:spLocks noChangeArrowheads="1"/>
          </p:cNvSpPr>
          <p:nvPr/>
        </p:nvSpPr>
        <p:spPr bwMode="gray">
          <a:xfrm>
            <a:off x="6351074" y="1322758"/>
            <a:ext cx="2485589" cy="89255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dirty="0">
                <a:solidFill>
                  <a:srgbClr val="FFFFFF"/>
                </a:solidFill>
                <a:latin typeface="Avenir Black" panose="02000503020000020003" pitchFamily="2" charset="0"/>
              </a:rPr>
              <a:t>Programming &amp; Budgeting</a:t>
            </a:r>
          </a:p>
        </p:txBody>
      </p:sp>
      <p:sp>
        <p:nvSpPr>
          <p:cNvPr id="16" name="Text Box 7">
            <a:extLst>
              <a:ext uri="{FF2B5EF4-FFF2-40B4-BE49-F238E27FC236}">
                <a16:creationId xmlns:a16="http://schemas.microsoft.com/office/drawing/2014/main" id="{3509DAAE-7C05-AE42-8624-3F58D4EC40E3}"/>
              </a:ext>
            </a:extLst>
          </p:cNvPr>
          <p:cNvSpPr txBox="1">
            <a:spLocks noChangeArrowheads="1"/>
          </p:cNvSpPr>
          <p:nvPr/>
        </p:nvSpPr>
        <p:spPr bwMode="gray">
          <a:xfrm>
            <a:off x="6237712" y="4582598"/>
            <a:ext cx="2802652"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a:solidFill>
                  <a:srgbClr val="FFFFFF"/>
                </a:solidFill>
                <a:latin typeface="Avenir Black" panose="02000503020000020003" pitchFamily="2" charset="0"/>
              </a:rPr>
              <a:t>Implementation</a:t>
            </a:r>
          </a:p>
        </p:txBody>
      </p:sp>
      <p:sp>
        <p:nvSpPr>
          <p:cNvPr id="17" name="Text Box 7">
            <a:extLst>
              <a:ext uri="{FF2B5EF4-FFF2-40B4-BE49-F238E27FC236}">
                <a16:creationId xmlns:a16="http://schemas.microsoft.com/office/drawing/2014/main" id="{53287165-6CD7-0D4C-9A3D-AC7209DDEC39}"/>
              </a:ext>
            </a:extLst>
          </p:cNvPr>
          <p:cNvSpPr txBox="1">
            <a:spLocks noChangeArrowheads="1"/>
          </p:cNvSpPr>
          <p:nvPr/>
        </p:nvSpPr>
        <p:spPr bwMode="gray">
          <a:xfrm>
            <a:off x="4009512" y="4400732"/>
            <a:ext cx="2372330" cy="89255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600" b="1" dirty="0">
                <a:solidFill>
                  <a:srgbClr val="FFFFFF"/>
                </a:solidFill>
                <a:latin typeface="Avenir Black" panose="02000503020000020003" pitchFamily="2" charset="0"/>
              </a:rPr>
              <a:t>Monitoring &amp; Evaluation</a:t>
            </a:r>
          </a:p>
        </p:txBody>
      </p:sp>
      <p:sp>
        <p:nvSpPr>
          <p:cNvPr id="18" name="Rectangle 17">
            <a:extLst>
              <a:ext uri="{FF2B5EF4-FFF2-40B4-BE49-F238E27FC236}">
                <a16:creationId xmlns:a16="http://schemas.microsoft.com/office/drawing/2014/main" id="{1E146151-E65F-DD49-824D-E88DD7BD5508}"/>
              </a:ext>
            </a:extLst>
          </p:cNvPr>
          <p:cNvSpPr/>
          <p:nvPr/>
        </p:nvSpPr>
        <p:spPr>
          <a:xfrm>
            <a:off x="0" y="155476"/>
            <a:ext cx="12207498" cy="838200"/>
          </a:xfrm>
          <a:prstGeom prst="rect">
            <a:avLst/>
          </a:prstGeom>
          <a:solidFill>
            <a:srgbClr val="2958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600" dirty="0">
                <a:latin typeface="Avenir Black"/>
                <a:cs typeface="Avenir Black"/>
              </a:rPr>
              <a:t>    Development Planning Cycle &amp; Gender Mainstreaming Entry Points</a:t>
            </a:r>
            <a:r>
              <a:rPr lang="en-US" sz="2800" dirty="0">
                <a:latin typeface="Avenir Black"/>
                <a:cs typeface="Avenir Black"/>
              </a:rPr>
              <a:t> </a:t>
            </a:r>
          </a:p>
        </p:txBody>
      </p:sp>
      <p:sp>
        <p:nvSpPr>
          <p:cNvPr id="8" name="TextBox 7">
            <a:extLst>
              <a:ext uri="{FF2B5EF4-FFF2-40B4-BE49-F238E27FC236}">
                <a16:creationId xmlns:a16="http://schemas.microsoft.com/office/drawing/2014/main" id="{AC97DC61-4119-844C-82D9-65C14B7D4457}"/>
              </a:ext>
            </a:extLst>
          </p:cNvPr>
          <p:cNvSpPr txBox="1"/>
          <p:nvPr/>
        </p:nvSpPr>
        <p:spPr>
          <a:xfrm>
            <a:off x="3729855" y="5445203"/>
            <a:ext cx="5493263" cy="1200329"/>
          </a:xfrm>
          <a:prstGeom prst="rect">
            <a:avLst/>
          </a:prstGeom>
          <a:noFill/>
        </p:spPr>
        <p:txBody>
          <a:bodyPr wrap="square" rtlCol="0">
            <a:spAutoFit/>
          </a:bodyPr>
          <a:lstStyle/>
          <a:p>
            <a:pPr algn="just"/>
            <a:r>
              <a:rPr lang="en-PH" dirty="0">
                <a:latin typeface="Avenir Book" panose="02000503020000020003" pitchFamily="2" charset="0"/>
              </a:rPr>
              <a:t>Investment </a:t>
            </a:r>
            <a:r>
              <a:rPr lang="en-PH" b="1" dirty="0">
                <a:latin typeface="Avenir Black" panose="02000503020000020003" pitchFamily="2" charset="0"/>
              </a:rPr>
              <a:t>programming</a:t>
            </a:r>
            <a:r>
              <a:rPr lang="en-PH" dirty="0">
                <a:latin typeface="Avenir Book" panose="02000503020000020003" pitchFamily="2" charset="0"/>
              </a:rPr>
              <a:t> in the context of the LGU’s planning and development function involves generating the programs and projects derived from the detailed elaboration of the CLUP and the CDP. </a:t>
            </a:r>
          </a:p>
        </p:txBody>
      </p:sp>
    </p:spTree>
    <p:extLst>
      <p:ext uri="{BB962C8B-B14F-4D97-AF65-F5344CB8AC3E}">
        <p14:creationId xmlns:p14="http://schemas.microsoft.com/office/powerpoint/2010/main" val="2350181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E35A0E-A7B0-44E6-7133-52A50EDF7EBA}"/>
              </a:ext>
            </a:extLst>
          </p:cNvPr>
          <p:cNvSpPr txBox="1"/>
          <p:nvPr/>
        </p:nvSpPr>
        <p:spPr>
          <a:xfrm>
            <a:off x="4233796" y="1527529"/>
            <a:ext cx="7565721" cy="5747727"/>
          </a:xfrm>
          <a:prstGeom prst="rect">
            <a:avLst/>
          </a:prstGeom>
          <a:noFill/>
        </p:spPr>
        <p:txBody>
          <a:bodyPr wrap="square" rtlCol="0">
            <a:spAutoFit/>
          </a:bodyPr>
          <a:lstStyle/>
          <a:p>
            <a:r>
              <a:rPr lang="en-PH" sz="2450" dirty="0">
                <a:latin typeface="Avenir Book" panose="02000503020000020003" pitchFamily="2" charset="0"/>
              </a:rPr>
              <a:t>4</a:t>
            </a:r>
            <a:r>
              <a:rPr lang="en-PH" sz="2450" dirty="0">
                <a:effectLst/>
                <a:latin typeface="Avenir Book" panose="02000503020000020003" pitchFamily="2" charset="0"/>
              </a:rPr>
              <a:t>.2 LGUs shall </a:t>
            </a:r>
            <a:r>
              <a:rPr lang="en-PH" sz="2450" b="1" dirty="0">
                <a:effectLst/>
                <a:latin typeface="Avenir Black" panose="02000503020000020003" pitchFamily="2" charset="0"/>
              </a:rPr>
              <a:t>deepen their knowledge and build their competencies on GAD</a:t>
            </a:r>
            <a:r>
              <a:rPr lang="en-PH" sz="2450" dirty="0">
                <a:effectLst/>
                <a:latin typeface="Avenir Book" panose="02000503020000020003" pitchFamily="2" charset="0"/>
              </a:rPr>
              <a:t>-related laws and</a:t>
            </a:r>
          </a:p>
          <a:p>
            <a:r>
              <a:rPr lang="en-PH" sz="2450" dirty="0">
                <a:effectLst/>
                <a:latin typeface="Avenir Book" panose="02000503020000020003" pitchFamily="2" charset="0"/>
              </a:rPr>
              <a:t>international commitments, gender mainstreaming, gender analysis, gender-responsive planning</a:t>
            </a:r>
          </a:p>
          <a:p>
            <a:r>
              <a:rPr lang="en-PH" sz="2450" dirty="0">
                <a:effectLst/>
                <a:latin typeface="Avenir Book" panose="02000503020000020003" pitchFamily="2" charset="0"/>
              </a:rPr>
              <a:t>and budgeting, and GAD-related tools among others;</a:t>
            </a:r>
          </a:p>
          <a:p>
            <a:endParaRPr lang="en-PH" sz="2450" dirty="0">
              <a:effectLst/>
              <a:latin typeface="Avenir Book" panose="02000503020000020003" pitchFamily="2" charset="0"/>
            </a:endParaRPr>
          </a:p>
          <a:p>
            <a:r>
              <a:rPr lang="en-PH" sz="2450" dirty="0">
                <a:latin typeface="Avenir Book" panose="02000503020000020003" pitchFamily="2" charset="0"/>
              </a:rPr>
              <a:t>4</a:t>
            </a:r>
            <a:r>
              <a:rPr lang="en-PH" sz="2450" dirty="0">
                <a:effectLst/>
                <a:latin typeface="Avenir Book" panose="02000503020000020003" pitchFamily="2" charset="0"/>
              </a:rPr>
              <a:t>.3 LGUs shall ensure </a:t>
            </a:r>
            <a:r>
              <a:rPr lang="en-PH" sz="2450" b="1" dirty="0">
                <a:effectLst/>
                <a:latin typeface="Avenir Black" panose="02000503020000020003" pitchFamily="2" charset="0"/>
              </a:rPr>
              <a:t>active participation of local committees/councils</a:t>
            </a:r>
            <a:r>
              <a:rPr lang="en-PH" sz="2450" dirty="0">
                <a:effectLst/>
                <a:latin typeface="Avenir Book" panose="02000503020000020003" pitchFamily="2" charset="0"/>
              </a:rPr>
              <a:t> in partnership with</a:t>
            </a:r>
          </a:p>
          <a:p>
            <a:r>
              <a:rPr lang="en-PH" sz="2450" dirty="0">
                <a:effectLst/>
                <a:latin typeface="Avenir Book" panose="02000503020000020003" pitchFamily="2" charset="0"/>
              </a:rPr>
              <a:t>national/regional government agencies, academe, private sector and civil society organizations</a:t>
            </a:r>
          </a:p>
          <a:p>
            <a:r>
              <a:rPr lang="en-PH" sz="2450" dirty="0">
                <a:effectLst/>
                <a:latin typeface="Avenir Book" panose="02000503020000020003" pitchFamily="2" charset="0"/>
              </a:rPr>
              <a:t>(CSOs) operating at the local level for effective gender mainstreaming;</a:t>
            </a:r>
          </a:p>
          <a:p>
            <a:endParaRPr lang="en-PH" sz="2450" dirty="0">
              <a:effectLst/>
              <a:latin typeface="Avenir Book" panose="02000503020000020003" pitchFamily="2" charset="0"/>
            </a:endParaRPr>
          </a:p>
          <a:p>
            <a:endParaRPr lang="en-US" sz="2450" dirty="0">
              <a:latin typeface="Avenir Book" panose="02000503020000020003" pitchFamily="2" charset="0"/>
            </a:endParaRPr>
          </a:p>
        </p:txBody>
      </p:sp>
      <p:sp>
        <p:nvSpPr>
          <p:cNvPr id="3" name="Google Shape;765;g29212eb659b_1_171">
            <a:extLst>
              <a:ext uri="{FF2B5EF4-FFF2-40B4-BE49-F238E27FC236}">
                <a16:creationId xmlns:a16="http://schemas.microsoft.com/office/drawing/2014/main" id="{6671F2B9-5F69-1FEB-3E52-F2F3CE455BC5}"/>
              </a:ext>
            </a:extLst>
          </p:cNvPr>
          <p:cNvSpPr txBox="1"/>
          <p:nvPr/>
        </p:nvSpPr>
        <p:spPr>
          <a:xfrm>
            <a:off x="523597" y="503350"/>
            <a:ext cx="7970100" cy="127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5700" b="1" dirty="0">
                <a:solidFill>
                  <a:srgbClr val="0D558B"/>
                </a:solidFill>
                <a:latin typeface="Alatsi"/>
                <a:ea typeface="Alatsi"/>
                <a:cs typeface="Alatsi"/>
                <a:sym typeface="Alatsi"/>
              </a:rPr>
              <a:t>GENERAL GUIDELINES</a:t>
            </a:r>
            <a:endParaRPr sz="2900" dirty="0">
              <a:solidFill>
                <a:srgbClr val="5982DB"/>
              </a:solidFill>
              <a:latin typeface="Alatsi"/>
              <a:ea typeface="Alatsi"/>
              <a:cs typeface="Alatsi"/>
              <a:sym typeface="Alatsi"/>
            </a:endParaRPr>
          </a:p>
        </p:txBody>
      </p:sp>
      <p:pic>
        <p:nvPicPr>
          <p:cNvPr id="5" name="Google Shape;763;g29212eb659b_1_171" descr="A group of people in a room&#10;&#10;Description automatically generated with low confidence">
            <a:extLst>
              <a:ext uri="{FF2B5EF4-FFF2-40B4-BE49-F238E27FC236}">
                <a16:creationId xmlns:a16="http://schemas.microsoft.com/office/drawing/2014/main" id="{039D463E-ECC4-5DF3-0A9F-A16D25E6381A}"/>
              </a:ext>
            </a:extLst>
          </p:cNvPr>
          <p:cNvPicPr preferRelativeResize="0"/>
          <p:nvPr/>
        </p:nvPicPr>
        <p:blipFill rotWithShape="1">
          <a:blip r:embed="rId2">
            <a:alphaModFix/>
          </a:blip>
          <a:srcRect l="15788" r="21460"/>
          <a:stretch/>
        </p:blipFill>
        <p:spPr>
          <a:xfrm>
            <a:off x="523597" y="2028887"/>
            <a:ext cx="3439926" cy="3439925"/>
          </a:xfrm>
          <a:prstGeom prst="rect">
            <a:avLst/>
          </a:prstGeom>
          <a:noFill/>
          <a:ln>
            <a:noFill/>
          </a:ln>
        </p:spPr>
      </p:pic>
    </p:spTree>
    <p:extLst>
      <p:ext uri="{BB962C8B-B14F-4D97-AF65-F5344CB8AC3E}">
        <p14:creationId xmlns:p14="http://schemas.microsoft.com/office/powerpoint/2010/main" val="197115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E35A0E-A7B0-44E6-7133-52A50EDF7EBA}"/>
              </a:ext>
            </a:extLst>
          </p:cNvPr>
          <p:cNvSpPr txBox="1"/>
          <p:nvPr/>
        </p:nvSpPr>
        <p:spPr>
          <a:xfrm>
            <a:off x="4233796" y="1778050"/>
            <a:ext cx="7565721" cy="4708981"/>
          </a:xfrm>
          <a:prstGeom prst="rect">
            <a:avLst/>
          </a:prstGeom>
          <a:noFill/>
        </p:spPr>
        <p:txBody>
          <a:bodyPr wrap="square" rtlCol="0">
            <a:spAutoFit/>
          </a:bodyPr>
          <a:lstStyle/>
          <a:p>
            <a:r>
              <a:rPr lang="en-PH" sz="2500" dirty="0">
                <a:latin typeface="Avenir Book" panose="02000503020000020003" pitchFamily="2" charset="0"/>
              </a:rPr>
              <a:t>4</a:t>
            </a:r>
            <a:r>
              <a:rPr lang="en-PH" sz="2500" dirty="0">
                <a:effectLst/>
                <a:latin typeface="Avenir Book" panose="02000503020000020003" pitchFamily="2" charset="0"/>
              </a:rPr>
              <a:t>.4 LGUs shall establish and/or strengthen their </a:t>
            </a:r>
            <a:r>
              <a:rPr lang="en-PH" sz="2500" b="1" dirty="0">
                <a:effectLst/>
                <a:latin typeface="Avenir Black" panose="02000503020000020003" pitchFamily="2" charset="0"/>
              </a:rPr>
              <a:t>monitoring and evaluation systems </a:t>
            </a:r>
            <a:r>
              <a:rPr lang="en-PH" sz="2500" dirty="0">
                <a:effectLst/>
                <a:latin typeface="Avenir Book" panose="02000503020000020003" pitchFamily="2" charset="0"/>
              </a:rPr>
              <a:t>to assess the</a:t>
            </a:r>
          </a:p>
          <a:p>
            <a:r>
              <a:rPr lang="en-PH" sz="2500" dirty="0">
                <a:effectLst/>
                <a:latin typeface="Avenir Book" panose="02000503020000020003" pitchFamily="2" charset="0"/>
              </a:rPr>
              <a:t>effectiveness and efficiency of their gender mainstreaming efforts;</a:t>
            </a:r>
          </a:p>
          <a:p>
            <a:endParaRPr lang="en-PH" sz="2500" dirty="0">
              <a:effectLst/>
              <a:latin typeface="Avenir Book" panose="02000503020000020003" pitchFamily="2" charset="0"/>
            </a:endParaRPr>
          </a:p>
          <a:p>
            <a:r>
              <a:rPr lang="en-PH" sz="2500" dirty="0">
                <a:latin typeface="Avenir Book" panose="02000503020000020003" pitchFamily="2" charset="0"/>
              </a:rPr>
              <a:t>4</a:t>
            </a:r>
            <a:r>
              <a:rPr lang="en-PH" sz="2500" dirty="0">
                <a:effectLst/>
                <a:latin typeface="Avenir Book" panose="02000503020000020003" pitchFamily="2" charset="0"/>
              </a:rPr>
              <a:t>.5 In compliance with the Full Disclosure Policy, LGUs shall </a:t>
            </a:r>
            <a:r>
              <a:rPr lang="en-PH" sz="2500" b="1" dirty="0">
                <a:effectLst/>
                <a:latin typeface="Avenir Black" panose="02000503020000020003" pitchFamily="2" charset="0"/>
              </a:rPr>
              <a:t>post</a:t>
            </a:r>
            <a:r>
              <a:rPr lang="en-PH" sz="2500" dirty="0">
                <a:effectLst/>
                <a:latin typeface="Avenir Book" panose="02000503020000020003" pitchFamily="2" charset="0"/>
              </a:rPr>
              <a:t> in conspicuous places, websites or</a:t>
            </a:r>
          </a:p>
          <a:p>
            <a:r>
              <a:rPr lang="en-PH" sz="2500" dirty="0">
                <a:effectLst/>
                <a:latin typeface="Avenir Book" panose="02000503020000020003" pitchFamily="2" charset="0"/>
              </a:rPr>
              <a:t>print media their </a:t>
            </a:r>
            <a:r>
              <a:rPr lang="en-PH" sz="2500" b="1" dirty="0">
                <a:solidFill>
                  <a:schemeClr val="tx1"/>
                </a:solidFill>
                <a:effectLst/>
                <a:latin typeface="Avenir Black" panose="02000503020000020003" pitchFamily="2" charset="0"/>
              </a:rPr>
              <a:t>progress in gender mainstreaming</a:t>
            </a:r>
            <a:r>
              <a:rPr lang="en-PH" sz="2500" b="1" dirty="0">
                <a:effectLst/>
                <a:latin typeface="Avenir Book" panose="02000503020000020003" pitchFamily="2" charset="0"/>
              </a:rPr>
              <a:t> </a:t>
            </a:r>
            <a:r>
              <a:rPr lang="en-PH" sz="2500" dirty="0">
                <a:effectLst/>
                <a:latin typeface="Avenir Book" panose="02000503020000020003" pitchFamily="2" charset="0"/>
              </a:rPr>
              <a:t>including the utilization of the GAD budget. In the absence of websites, LGUs may upload in the DILG Regional or Central Office websites; and</a:t>
            </a:r>
          </a:p>
        </p:txBody>
      </p:sp>
      <p:sp>
        <p:nvSpPr>
          <p:cNvPr id="3" name="Google Shape;765;g29212eb659b_1_171">
            <a:extLst>
              <a:ext uri="{FF2B5EF4-FFF2-40B4-BE49-F238E27FC236}">
                <a16:creationId xmlns:a16="http://schemas.microsoft.com/office/drawing/2014/main" id="{6671F2B9-5F69-1FEB-3E52-F2F3CE455BC5}"/>
              </a:ext>
            </a:extLst>
          </p:cNvPr>
          <p:cNvSpPr txBox="1"/>
          <p:nvPr/>
        </p:nvSpPr>
        <p:spPr>
          <a:xfrm>
            <a:off x="523597" y="503350"/>
            <a:ext cx="7970100" cy="127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5700" b="1" dirty="0">
                <a:solidFill>
                  <a:srgbClr val="0D558B"/>
                </a:solidFill>
                <a:latin typeface="Alatsi"/>
                <a:ea typeface="Alatsi"/>
                <a:cs typeface="Alatsi"/>
                <a:sym typeface="Alatsi"/>
              </a:rPr>
              <a:t>GENERAL GUIDELINES</a:t>
            </a:r>
            <a:endParaRPr sz="2900" dirty="0">
              <a:solidFill>
                <a:srgbClr val="5982DB"/>
              </a:solidFill>
              <a:latin typeface="Alatsi"/>
              <a:ea typeface="Alatsi"/>
              <a:cs typeface="Alatsi"/>
              <a:sym typeface="Alatsi"/>
            </a:endParaRPr>
          </a:p>
        </p:txBody>
      </p:sp>
      <p:pic>
        <p:nvPicPr>
          <p:cNvPr id="5" name="Google Shape;763;g29212eb659b_1_171" descr="A group of people in a room&#10;&#10;Description automatically generated with low confidence">
            <a:extLst>
              <a:ext uri="{FF2B5EF4-FFF2-40B4-BE49-F238E27FC236}">
                <a16:creationId xmlns:a16="http://schemas.microsoft.com/office/drawing/2014/main" id="{A86A1555-3F5A-B297-22EB-738CE6392662}"/>
              </a:ext>
            </a:extLst>
          </p:cNvPr>
          <p:cNvPicPr preferRelativeResize="0"/>
          <p:nvPr/>
        </p:nvPicPr>
        <p:blipFill rotWithShape="1">
          <a:blip r:embed="rId2">
            <a:alphaModFix/>
          </a:blip>
          <a:srcRect l="15788" r="21460"/>
          <a:stretch/>
        </p:blipFill>
        <p:spPr>
          <a:xfrm>
            <a:off x="523597" y="2028887"/>
            <a:ext cx="3439926" cy="3439925"/>
          </a:xfrm>
          <a:prstGeom prst="rect">
            <a:avLst/>
          </a:prstGeom>
          <a:noFill/>
          <a:ln>
            <a:noFill/>
          </a:ln>
        </p:spPr>
      </p:pic>
    </p:spTree>
    <p:extLst>
      <p:ext uri="{BB962C8B-B14F-4D97-AF65-F5344CB8AC3E}">
        <p14:creationId xmlns:p14="http://schemas.microsoft.com/office/powerpoint/2010/main" val="364167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E35A0E-A7B0-44E6-7133-52A50EDF7EBA}"/>
              </a:ext>
            </a:extLst>
          </p:cNvPr>
          <p:cNvSpPr txBox="1"/>
          <p:nvPr/>
        </p:nvSpPr>
        <p:spPr>
          <a:xfrm>
            <a:off x="4233796" y="1778050"/>
            <a:ext cx="7565721" cy="2092881"/>
          </a:xfrm>
          <a:prstGeom prst="rect">
            <a:avLst/>
          </a:prstGeom>
          <a:noFill/>
        </p:spPr>
        <p:txBody>
          <a:bodyPr wrap="square" rtlCol="0">
            <a:spAutoFit/>
          </a:bodyPr>
          <a:lstStyle/>
          <a:p>
            <a:r>
              <a:rPr lang="en-PH" sz="2600" dirty="0">
                <a:latin typeface="Avenir" panose="02000503020000020003" pitchFamily="2" charset="0"/>
              </a:rPr>
              <a:t>4</a:t>
            </a:r>
            <a:r>
              <a:rPr lang="en-PH" sz="2600" dirty="0">
                <a:effectLst/>
                <a:latin typeface="Avenir" panose="02000503020000020003" pitchFamily="2" charset="0"/>
              </a:rPr>
              <a:t>.6 Oversight agencies such as the </a:t>
            </a:r>
            <a:r>
              <a:rPr lang="en-PH" sz="2600" b="1" dirty="0">
                <a:effectLst/>
                <a:latin typeface="Avenir Black" panose="02000503020000020003" pitchFamily="2" charset="0"/>
              </a:rPr>
              <a:t>DILG, PCW, DBM, and NEDA</a:t>
            </a:r>
            <a:r>
              <a:rPr lang="en-PH" sz="2600" b="1" dirty="0">
                <a:effectLst/>
                <a:latin typeface="Avenir" panose="02000503020000020003" pitchFamily="2" charset="0"/>
              </a:rPr>
              <a:t> </a:t>
            </a:r>
            <a:r>
              <a:rPr lang="en-PH" sz="2600" dirty="0">
                <a:effectLst/>
                <a:latin typeface="Avenir" panose="02000503020000020003" pitchFamily="2" charset="0"/>
              </a:rPr>
              <a:t>shall provide technical assistance to LGUs on matters related to gender mainstreaming and the implementation of these guidelines</a:t>
            </a:r>
          </a:p>
        </p:txBody>
      </p:sp>
      <p:sp>
        <p:nvSpPr>
          <p:cNvPr id="3" name="Google Shape;765;g29212eb659b_1_171">
            <a:extLst>
              <a:ext uri="{FF2B5EF4-FFF2-40B4-BE49-F238E27FC236}">
                <a16:creationId xmlns:a16="http://schemas.microsoft.com/office/drawing/2014/main" id="{6671F2B9-5F69-1FEB-3E52-F2F3CE455BC5}"/>
              </a:ext>
            </a:extLst>
          </p:cNvPr>
          <p:cNvSpPr txBox="1"/>
          <p:nvPr/>
        </p:nvSpPr>
        <p:spPr>
          <a:xfrm>
            <a:off x="523597" y="503350"/>
            <a:ext cx="7970100" cy="127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5700" b="1" dirty="0">
                <a:solidFill>
                  <a:srgbClr val="0D558B"/>
                </a:solidFill>
                <a:latin typeface="Alatsi"/>
                <a:ea typeface="Alatsi"/>
                <a:cs typeface="Alatsi"/>
                <a:sym typeface="Alatsi"/>
              </a:rPr>
              <a:t>GENERAL GUIDELINES</a:t>
            </a:r>
            <a:endParaRPr sz="2900" dirty="0">
              <a:solidFill>
                <a:srgbClr val="5982DB"/>
              </a:solidFill>
              <a:latin typeface="Alatsi"/>
              <a:ea typeface="Alatsi"/>
              <a:cs typeface="Alatsi"/>
              <a:sym typeface="Alatsi"/>
            </a:endParaRPr>
          </a:p>
        </p:txBody>
      </p:sp>
      <p:pic>
        <p:nvPicPr>
          <p:cNvPr id="5" name="Google Shape;763;g29212eb659b_1_171" descr="A group of people in a room&#10;&#10;Description automatically generated with low confidence">
            <a:extLst>
              <a:ext uri="{FF2B5EF4-FFF2-40B4-BE49-F238E27FC236}">
                <a16:creationId xmlns:a16="http://schemas.microsoft.com/office/drawing/2014/main" id="{A86A1555-3F5A-B297-22EB-738CE6392662}"/>
              </a:ext>
            </a:extLst>
          </p:cNvPr>
          <p:cNvPicPr preferRelativeResize="0"/>
          <p:nvPr/>
        </p:nvPicPr>
        <p:blipFill rotWithShape="1">
          <a:blip r:embed="rId2">
            <a:alphaModFix/>
          </a:blip>
          <a:srcRect l="15788" r="21460"/>
          <a:stretch/>
        </p:blipFill>
        <p:spPr>
          <a:xfrm>
            <a:off x="523597" y="2028887"/>
            <a:ext cx="3439926" cy="3439925"/>
          </a:xfrm>
          <a:prstGeom prst="rect">
            <a:avLst/>
          </a:prstGeom>
          <a:noFill/>
          <a:ln>
            <a:noFill/>
          </a:ln>
        </p:spPr>
      </p:pic>
    </p:spTree>
    <p:extLst>
      <p:ext uri="{BB962C8B-B14F-4D97-AF65-F5344CB8AC3E}">
        <p14:creationId xmlns:p14="http://schemas.microsoft.com/office/powerpoint/2010/main" val="1936975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29212eb659b_1_0"/>
          <p:cNvSpPr txBox="1"/>
          <p:nvPr/>
        </p:nvSpPr>
        <p:spPr>
          <a:xfrm>
            <a:off x="685800" y="2238975"/>
            <a:ext cx="10820400" cy="23544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100" b="1" dirty="0">
                <a:latin typeface="Alatsi"/>
                <a:ea typeface="Alatsi"/>
                <a:cs typeface="Alatsi"/>
                <a:sym typeface="Alatsi"/>
              </a:rPr>
              <a:t>5.0 INSTITUTIONAL MECHANISMS</a:t>
            </a:r>
          </a:p>
          <a:p>
            <a:pPr marL="0" marR="0" lvl="0" indent="0" algn="ctr" rtl="0">
              <a:lnSpc>
                <a:spcPct val="100000"/>
              </a:lnSpc>
              <a:spcBef>
                <a:spcPts val="0"/>
              </a:spcBef>
              <a:spcAft>
                <a:spcPts val="0"/>
              </a:spcAft>
              <a:buNone/>
            </a:pPr>
            <a:r>
              <a:rPr lang="en-US" sz="5100" b="1" dirty="0">
                <a:latin typeface="Alatsi"/>
                <a:ea typeface="Alatsi"/>
                <a:cs typeface="Alatsi"/>
                <a:sym typeface="Alatsi"/>
              </a:rPr>
              <a:t>TO IMPLEMENT THE MAGNA CARTA </a:t>
            </a:r>
          </a:p>
          <a:p>
            <a:pPr marL="0" marR="0" lvl="0" indent="0" algn="ctr" rtl="0">
              <a:lnSpc>
                <a:spcPct val="100000"/>
              </a:lnSpc>
              <a:spcBef>
                <a:spcPts val="0"/>
              </a:spcBef>
              <a:spcAft>
                <a:spcPts val="0"/>
              </a:spcAft>
              <a:buNone/>
            </a:pPr>
            <a:r>
              <a:rPr lang="en-US" sz="5100" b="1" dirty="0">
                <a:latin typeface="Alatsi"/>
                <a:ea typeface="Alatsi"/>
                <a:cs typeface="Alatsi"/>
                <a:sym typeface="Alatsi"/>
              </a:rPr>
              <a:t>OF WOMEN (MCW)</a:t>
            </a:r>
            <a:endParaRPr sz="5100" b="1" dirty="0">
              <a:latin typeface="Alatsi"/>
              <a:ea typeface="Alatsi"/>
              <a:cs typeface="Alatsi"/>
              <a:sym typeface="Alatsi"/>
            </a:endParaRPr>
          </a:p>
        </p:txBody>
      </p:sp>
      <p:sp>
        <p:nvSpPr>
          <p:cNvPr id="754" name="Google Shape;754;g29212eb659b_1_0"/>
          <p:cNvSpPr/>
          <p:nvPr/>
        </p:nvSpPr>
        <p:spPr>
          <a:xfrm>
            <a:off x="8944992" y="4094783"/>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cxnSp>
        <p:nvCxnSpPr>
          <p:cNvPr id="755" name="Google Shape;755;g29212eb659b_1_0"/>
          <p:cNvCxnSpPr/>
          <p:nvPr/>
        </p:nvCxnSpPr>
        <p:spPr>
          <a:xfrm>
            <a:off x="-173733" y="6040845"/>
            <a:ext cx="4423500" cy="0"/>
          </a:xfrm>
          <a:prstGeom prst="straightConnector1">
            <a:avLst/>
          </a:prstGeom>
          <a:noFill/>
          <a:ln w="114300" cap="flat" cmpd="sng">
            <a:solidFill>
              <a:srgbClr val="9FC3D0"/>
            </a:solidFill>
            <a:prstDash val="solid"/>
            <a:round/>
            <a:headEnd type="none" w="sm" len="sm"/>
            <a:tailEnd type="none" w="sm" len="sm"/>
          </a:ln>
        </p:spPr>
      </p:cxnSp>
      <p:cxnSp>
        <p:nvCxnSpPr>
          <p:cNvPr id="756" name="Google Shape;756;g29212eb659b_1_0"/>
          <p:cNvCxnSpPr/>
          <p:nvPr/>
        </p:nvCxnSpPr>
        <p:spPr>
          <a:xfrm>
            <a:off x="8062775" y="6053750"/>
            <a:ext cx="4293900" cy="0"/>
          </a:xfrm>
          <a:prstGeom prst="straightConnector1">
            <a:avLst/>
          </a:prstGeom>
          <a:noFill/>
          <a:ln w="114300" cap="flat" cmpd="sng">
            <a:solidFill>
              <a:srgbClr val="9FC3D0"/>
            </a:solidFill>
            <a:prstDash val="solid"/>
            <a:round/>
            <a:headEnd type="none" w="sm" len="sm"/>
            <a:tailEnd type="none" w="sm" len="sm"/>
          </a:ln>
        </p:spPr>
      </p:cxnSp>
      <p:sp>
        <p:nvSpPr>
          <p:cNvPr id="757" name="Google Shape;757;g29212eb659b_1_0"/>
          <p:cNvSpPr/>
          <p:nvPr/>
        </p:nvSpPr>
        <p:spPr>
          <a:xfrm>
            <a:off x="-1800225" y="-268186"/>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spTree>
    <p:extLst>
      <p:ext uri="{BB962C8B-B14F-4D97-AF65-F5344CB8AC3E}">
        <p14:creationId xmlns:p14="http://schemas.microsoft.com/office/powerpoint/2010/main" val="431098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pSp>
        <p:nvGrpSpPr>
          <p:cNvPr id="802" name="Google Shape;802;g24dd10bd064_0_1144"/>
          <p:cNvGrpSpPr/>
          <p:nvPr/>
        </p:nvGrpSpPr>
        <p:grpSpPr>
          <a:xfrm>
            <a:off x="246120" y="840207"/>
            <a:ext cx="3604656" cy="2580826"/>
            <a:chOff x="5674571" y="228600"/>
            <a:chExt cx="3604656" cy="2580826"/>
          </a:xfrm>
        </p:grpSpPr>
        <p:grpSp>
          <p:nvGrpSpPr>
            <p:cNvPr id="803" name="Google Shape;803;g24dd10bd064_0_1144"/>
            <p:cNvGrpSpPr/>
            <p:nvPr/>
          </p:nvGrpSpPr>
          <p:grpSpPr>
            <a:xfrm>
              <a:off x="5674571" y="228600"/>
              <a:ext cx="3604656" cy="2569234"/>
              <a:chOff x="0" y="0"/>
              <a:chExt cx="40365687" cy="28770821"/>
            </a:xfrm>
          </p:grpSpPr>
          <p:sp>
            <p:nvSpPr>
              <p:cNvPr id="804" name="Google Shape;804;g24dd10bd064_0_1144"/>
              <p:cNvSpPr/>
              <p:nvPr/>
            </p:nvSpPr>
            <p:spPr>
              <a:xfrm>
                <a:off x="72374" y="72385"/>
                <a:ext cx="40293313" cy="28626039"/>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E6B8AF"/>
              </a:solidFill>
              <a:ln>
                <a:noFill/>
              </a:ln>
            </p:spPr>
          </p:sp>
          <p:sp>
            <p:nvSpPr>
              <p:cNvPr id="805" name="Google Shape;805;g24dd10bd064_0_1144"/>
              <p:cNvSpPr/>
              <p:nvPr/>
            </p:nvSpPr>
            <p:spPr>
              <a:xfrm>
                <a:off x="0" y="0"/>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solidFill>
                <a:srgbClr val="E6B8AF"/>
              </a:solidFill>
              <a:ln>
                <a:noFill/>
              </a:ln>
            </p:spPr>
          </p:sp>
        </p:grpSp>
        <p:sp>
          <p:nvSpPr>
            <p:cNvPr id="806" name="Google Shape;806;g24dd10bd064_0_1144"/>
            <p:cNvSpPr txBox="1"/>
            <p:nvPr/>
          </p:nvSpPr>
          <p:spPr>
            <a:xfrm>
              <a:off x="5754529" y="403478"/>
              <a:ext cx="3405280" cy="147732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b="1" dirty="0">
                  <a:latin typeface="Alatsi"/>
                  <a:ea typeface="Alatsi"/>
                  <a:cs typeface="Alatsi"/>
                  <a:sym typeface="Alatsi"/>
                </a:rPr>
                <a:t>Creation and/or Strengthening of the LGU GAD Focal Point System</a:t>
              </a:r>
              <a:endParaRPr sz="2400" b="1" dirty="0">
                <a:latin typeface="Alatsi"/>
                <a:ea typeface="Alatsi"/>
                <a:cs typeface="Alatsi"/>
                <a:sym typeface="Alatsi"/>
              </a:endParaRPr>
            </a:p>
          </p:txBody>
        </p:sp>
        <p:sp>
          <p:nvSpPr>
            <p:cNvPr id="807" name="Google Shape;807;g24dd10bd064_0_1144"/>
            <p:cNvSpPr/>
            <p:nvPr/>
          </p:nvSpPr>
          <p:spPr>
            <a:xfrm>
              <a:off x="5674575" y="1669400"/>
              <a:ext cx="3136911" cy="1140026"/>
            </a:xfrm>
            <a:custGeom>
              <a:avLst/>
              <a:gdLst/>
              <a:ahLst/>
              <a:cxnLst/>
              <a:rect l="l" t="t" r="r" b="b"/>
              <a:pathLst>
                <a:path w="19304069" h="6909248" extrusionOk="0">
                  <a:moveTo>
                    <a:pt x="0" y="0"/>
                  </a:moveTo>
                  <a:lnTo>
                    <a:pt x="19304070" y="0"/>
                  </a:lnTo>
                  <a:lnTo>
                    <a:pt x="19304070" y="6909248"/>
                  </a:lnTo>
                  <a:lnTo>
                    <a:pt x="0" y="6909248"/>
                  </a:lnTo>
                  <a:lnTo>
                    <a:pt x="0" y="0"/>
                  </a:lnTo>
                  <a:close/>
                </a:path>
              </a:pathLst>
            </a:custGeom>
            <a:blipFill rotWithShape="1">
              <a:blip r:embed="rId3">
                <a:alphaModFix/>
              </a:blip>
              <a:stretch>
                <a:fillRect/>
              </a:stretch>
            </a:blipFill>
            <a:ln>
              <a:noFill/>
            </a:ln>
          </p:spPr>
        </p:sp>
      </p:grpSp>
      <p:grpSp>
        <p:nvGrpSpPr>
          <p:cNvPr id="808" name="Google Shape;808;g24dd10bd064_0_1144"/>
          <p:cNvGrpSpPr/>
          <p:nvPr/>
        </p:nvGrpSpPr>
        <p:grpSpPr>
          <a:xfrm>
            <a:off x="4369595" y="837924"/>
            <a:ext cx="3693180" cy="2577957"/>
            <a:chOff x="8644950" y="238668"/>
            <a:chExt cx="2735778" cy="2577957"/>
          </a:xfrm>
        </p:grpSpPr>
        <p:grpSp>
          <p:nvGrpSpPr>
            <p:cNvPr id="809" name="Google Shape;809;g24dd10bd064_0_1144"/>
            <p:cNvGrpSpPr/>
            <p:nvPr/>
          </p:nvGrpSpPr>
          <p:grpSpPr>
            <a:xfrm>
              <a:off x="8644950" y="238668"/>
              <a:ext cx="2735778" cy="2569234"/>
              <a:chOff x="-1413384" y="112744"/>
              <a:chExt cx="30635811" cy="28770821"/>
            </a:xfrm>
          </p:grpSpPr>
          <p:sp>
            <p:nvSpPr>
              <p:cNvPr id="810" name="Google Shape;810;g24dd10bd064_0_1144"/>
              <p:cNvSpPr/>
              <p:nvPr/>
            </p:nvSpPr>
            <p:spPr>
              <a:xfrm>
                <a:off x="-1413384" y="217167"/>
                <a:ext cx="30491034" cy="28626039"/>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FCE5CD"/>
              </a:solidFill>
              <a:ln>
                <a:noFill/>
              </a:ln>
            </p:spPr>
          </p:sp>
          <p:sp>
            <p:nvSpPr>
              <p:cNvPr id="811" name="Google Shape;811;g24dd10bd064_0_1144"/>
              <p:cNvSpPr/>
              <p:nvPr/>
            </p:nvSpPr>
            <p:spPr>
              <a:xfrm>
                <a:off x="-1413384" y="112744"/>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solidFill>
                <a:srgbClr val="FCE5CD"/>
              </a:solidFill>
              <a:ln>
                <a:noFill/>
              </a:ln>
            </p:spPr>
          </p:sp>
        </p:grpSp>
        <p:sp>
          <p:nvSpPr>
            <p:cNvPr id="812" name="Google Shape;812;g24dd10bd064_0_1144"/>
            <p:cNvSpPr txBox="1"/>
            <p:nvPr/>
          </p:nvSpPr>
          <p:spPr>
            <a:xfrm>
              <a:off x="8687328" y="458572"/>
              <a:ext cx="2693400"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b="1" dirty="0">
                  <a:latin typeface="Alatsi"/>
                  <a:ea typeface="Alatsi"/>
                  <a:cs typeface="Alatsi"/>
                  <a:sym typeface="Alatsi"/>
                </a:rPr>
                <a:t>GAD Planning and Budgeting</a:t>
              </a:r>
              <a:endParaRPr sz="2400" b="1" dirty="0">
                <a:latin typeface="Alatsi"/>
                <a:ea typeface="Alatsi"/>
                <a:cs typeface="Alatsi"/>
                <a:sym typeface="Alatsi"/>
              </a:endParaRPr>
            </a:p>
          </p:txBody>
        </p:sp>
        <p:sp>
          <p:nvSpPr>
            <p:cNvPr id="813" name="Google Shape;813;g24dd10bd064_0_1144"/>
            <p:cNvSpPr/>
            <p:nvPr/>
          </p:nvSpPr>
          <p:spPr>
            <a:xfrm>
              <a:off x="9518634" y="1529792"/>
              <a:ext cx="1240840" cy="1286833"/>
            </a:xfrm>
            <a:custGeom>
              <a:avLst/>
              <a:gdLst/>
              <a:ahLst/>
              <a:cxnLst/>
              <a:rect l="l" t="t" r="r" b="b"/>
              <a:pathLst>
                <a:path w="8187616" h="7249762" extrusionOk="0">
                  <a:moveTo>
                    <a:pt x="0" y="0"/>
                  </a:moveTo>
                  <a:lnTo>
                    <a:pt x="8187616" y="0"/>
                  </a:lnTo>
                  <a:lnTo>
                    <a:pt x="8187616" y="7249762"/>
                  </a:lnTo>
                  <a:lnTo>
                    <a:pt x="0" y="7249762"/>
                  </a:lnTo>
                  <a:lnTo>
                    <a:pt x="0" y="0"/>
                  </a:lnTo>
                  <a:close/>
                </a:path>
              </a:pathLst>
            </a:custGeom>
            <a:blipFill rotWithShape="1">
              <a:blip r:embed="rId4">
                <a:alphaModFix/>
              </a:blip>
              <a:stretch>
                <a:fillRect/>
              </a:stretch>
            </a:blipFill>
            <a:ln>
              <a:noFill/>
            </a:ln>
          </p:spPr>
        </p:sp>
      </p:grpSp>
      <p:grpSp>
        <p:nvGrpSpPr>
          <p:cNvPr id="814" name="Google Shape;814;g24dd10bd064_0_1144"/>
          <p:cNvGrpSpPr/>
          <p:nvPr/>
        </p:nvGrpSpPr>
        <p:grpSpPr>
          <a:xfrm>
            <a:off x="1817810" y="3402976"/>
            <a:ext cx="3598192" cy="2660150"/>
            <a:chOff x="8762748" y="3055547"/>
            <a:chExt cx="3598192" cy="2660150"/>
          </a:xfrm>
        </p:grpSpPr>
        <p:grpSp>
          <p:nvGrpSpPr>
            <p:cNvPr id="815" name="Google Shape;815;g24dd10bd064_0_1144"/>
            <p:cNvGrpSpPr/>
            <p:nvPr/>
          </p:nvGrpSpPr>
          <p:grpSpPr>
            <a:xfrm>
              <a:off x="8762748" y="3055547"/>
              <a:ext cx="3598192" cy="2660150"/>
              <a:chOff x="5" y="-1018096"/>
              <a:chExt cx="40293298" cy="29788912"/>
            </a:xfrm>
          </p:grpSpPr>
          <p:sp>
            <p:nvSpPr>
              <p:cNvPr id="816" name="Google Shape;816;g24dd10bd064_0_1144"/>
              <p:cNvSpPr/>
              <p:nvPr/>
            </p:nvSpPr>
            <p:spPr>
              <a:xfrm>
                <a:off x="72379" y="-1018096"/>
                <a:ext cx="40220924" cy="28626045"/>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D9D2E9"/>
              </a:solidFill>
              <a:ln>
                <a:noFill/>
              </a:ln>
            </p:spPr>
          </p:sp>
          <p:sp>
            <p:nvSpPr>
              <p:cNvPr id="817" name="Google Shape;817;g24dd10bd064_0_1144"/>
              <p:cNvSpPr/>
              <p:nvPr/>
            </p:nvSpPr>
            <p:spPr>
              <a:xfrm>
                <a:off x="5" y="0"/>
                <a:ext cx="40293298" cy="28770816"/>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solidFill>
                <a:srgbClr val="D9D2E9"/>
              </a:solidFill>
              <a:ln>
                <a:noFill/>
              </a:ln>
            </p:spPr>
          </p:sp>
        </p:grpSp>
        <p:sp>
          <p:nvSpPr>
            <p:cNvPr id="818" name="Google Shape;818;g24dd10bd064_0_1144"/>
            <p:cNvSpPr txBox="1"/>
            <p:nvPr/>
          </p:nvSpPr>
          <p:spPr>
            <a:xfrm>
              <a:off x="8857061" y="3282425"/>
              <a:ext cx="3376569"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b="1" dirty="0">
                  <a:latin typeface="Alatsi"/>
                  <a:ea typeface="Alatsi"/>
                  <a:cs typeface="Alatsi"/>
                  <a:sym typeface="Alatsi"/>
                </a:rPr>
                <a:t>Establishment and Maintenance of GAD Database</a:t>
              </a:r>
              <a:endParaRPr sz="2400" b="1" dirty="0">
                <a:latin typeface="Alatsi"/>
                <a:ea typeface="Alatsi"/>
                <a:cs typeface="Alatsi"/>
                <a:sym typeface="Alatsi"/>
              </a:endParaRPr>
            </a:p>
          </p:txBody>
        </p:sp>
        <p:sp>
          <p:nvSpPr>
            <p:cNvPr id="819" name="Google Shape;819;g24dd10bd064_0_1144"/>
            <p:cNvSpPr/>
            <p:nvPr/>
          </p:nvSpPr>
          <p:spPr>
            <a:xfrm>
              <a:off x="9923180" y="4333699"/>
              <a:ext cx="1241727" cy="1278153"/>
            </a:xfrm>
            <a:custGeom>
              <a:avLst/>
              <a:gdLst/>
              <a:ahLst/>
              <a:cxnLst/>
              <a:rect l="l" t="t" r="r" b="b"/>
              <a:pathLst>
                <a:path w="7168079" h="7194240" extrusionOk="0">
                  <a:moveTo>
                    <a:pt x="0" y="0"/>
                  </a:moveTo>
                  <a:lnTo>
                    <a:pt x="7168079" y="0"/>
                  </a:lnTo>
                  <a:lnTo>
                    <a:pt x="7168079" y="7194240"/>
                  </a:lnTo>
                  <a:lnTo>
                    <a:pt x="0" y="7194240"/>
                  </a:lnTo>
                  <a:lnTo>
                    <a:pt x="0" y="0"/>
                  </a:lnTo>
                  <a:close/>
                </a:path>
              </a:pathLst>
            </a:custGeom>
            <a:blipFill rotWithShape="1">
              <a:blip r:embed="rId5">
                <a:alphaModFix/>
              </a:blip>
              <a:stretch>
                <a:fillRect/>
              </a:stretch>
            </a:blipFill>
            <a:ln>
              <a:noFill/>
            </a:ln>
          </p:spPr>
        </p:sp>
      </p:grpSp>
      <p:grpSp>
        <p:nvGrpSpPr>
          <p:cNvPr id="820" name="Google Shape;820;g24dd10bd064_0_1144"/>
          <p:cNvGrpSpPr/>
          <p:nvPr/>
        </p:nvGrpSpPr>
        <p:grpSpPr>
          <a:xfrm>
            <a:off x="6605187" y="3400694"/>
            <a:ext cx="3674690" cy="2610057"/>
            <a:chOff x="5674571" y="3146463"/>
            <a:chExt cx="2735778" cy="2569234"/>
          </a:xfrm>
        </p:grpSpPr>
        <p:grpSp>
          <p:nvGrpSpPr>
            <p:cNvPr id="821" name="Google Shape;821;g24dd10bd064_0_1144"/>
            <p:cNvGrpSpPr/>
            <p:nvPr/>
          </p:nvGrpSpPr>
          <p:grpSpPr>
            <a:xfrm>
              <a:off x="5674571" y="3146463"/>
              <a:ext cx="2735778" cy="2569234"/>
              <a:chOff x="0" y="0"/>
              <a:chExt cx="30635811" cy="28770821"/>
            </a:xfrm>
          </p:grpSpPr>
          <p:sp>
            <p:nvSpPr>
              <p:cNvPr id="822" name="Google Shape;822;g24dd10bd064_0_1144"/>
              <p:cNvSpPr/>
              <p:nvPr/>
            </p:nvSpPr>
            <p:spPr>
              <a:xfrm>
                <a:off x="72382" y="72385"/>
                <a:ext cx="30491031" cy="28626040"/>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D0E0E3"/>
              </a:solidFill>
              <a:ln>
                <a:noFill/>
              </a:ln>
            </p:spPr>
          </p:sp>
          <p:sp>
            <p:nvSpPr>
              <p:cNvPr id="823" name="Google Shape;823;g24dd10bd064_0_1144"/>
              <p:cNvSpPr/>
              <p:nvPr/>
            </p:nvSpPr>
            <p:spPr>
              <a:xfrm>
                <a:off x="0" y="0"/>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solidFill>
                <a:srgbClr val="D0E0E3"/>
              </a:solidFill>
              <a:ln>
                <a:noFill/>
              </a:ln>
            </p:spPr>
          </p:sp>
        </p:grpSp>
        <p:sp>
          <p:nvSpPr>
            <p:cNvPr id="824" name="Google Shape;824;g24dd10bd064_0_1144"/>
            <p:cNvSpPr txBox="1"/>
            <p:nvPr/>
          </p:nvSpPr>
          <p:spPr>
            <a:xfrm>
              <a:off x="5686404" y="3261132"/>
              <a:ext cx="2693400"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b="1" dirty="0">
                  <a:latin typeface="Alatsi"/>
                  <a:ea typeface="Alatsi"/>
                  <a:cs typeface="Alatsi"/>
                  <a:sym typeface="Alatsi"/>
                </a:rPr>
                <a:t>Mainstreaming Gender Perspectives in Local Development Plans</a:t>
              </a:r>
              <a:endParaRPr sz="2400" b="1" dirty="0">
                <a:latin typeface="Alatsi"/>
                <a:ea typeface="Alatsi"/>
                <a:cs typeface="Alatsi"/>
                <a:sym typeface="Alatsi"/>
              </a:endParaRPr>
            </a:p>
          </p:txBody>
        </p:sp>
        <p:sp>
          <p:nvSpPr>
            <p:cNvPr id="825" name="Google Shape;825;g24dd10bd064_0_1144"/>
            <p:cNvSpPr/>
            <p:nvPr/>
          </p:nvSpPr>
          <p:spPr>
            <a:xfrm>
              <a:off x="6555606" y="4346374"/>
              <a:ext cx="973708" cy="1350851"/>
            </a:xfrm>
            <a:custGeom>
              <a:avLst/>
              <a:gdLst/>
              <a:ahLst/>
              <a:cxnLst/>
              <a:rect l="l" t="t" r="r" b="b"/>
              <a:pathLst>
                <a:path w="7403951" h="7471877" extrusionOk="0">
                  <a:moveTo>
                    <a:pt x="0" y="0"/>
                  </a:moveTo>
                  <a:lnTo>
                    <a:pt x="7403951" y="0"/>
                  </a:lnTo>
                  <a:lnTo>
                    <a:pt x="7403951" y="7471878"/>
                  </a:lnTo>
                  <a:lnTo>
                    <a:pt x="0" y="7471878"/>
                  </a:lnTo>
                  <a:lnTo>
                    <a:pt x="0" y="0"/>
                  </a:lnTo>
                  <a:close/>
                </a:path>
              </a:pathLst>
            </a:custGeom>
            <a:blipFill rotWithShape="1">
              <a:blip r:embed="rId6">
                <a:alphaModFix/>
              </a:blip>
              <a:stretch>
                <a:fillRect/>
              </a:stretch>
            </a:blipFill>
            <a:ln>
              <a:noFill/>
            </a:ln>
          </p:spPr>
        </p:sp>
      </p:grpSp>
      <p:sp>
        <p:nvSpPr>
          <p:cNvPr id="2" name="Google Shape;810;g24dd10bd064_0_1144">
            <a:extLst>
              <a:ext uri="{FF2B5EF4-FFF2-40B4-BE49-F238E27FC236}">
                <a16:creationId xmlns:a16="http://schemas.microsoft.com/office/drawing/2014/main" id="{098B0586-4432-0CAD-C80D-A21A2B31CB2F}"/>
              </a:ext>
            </a:extLst>
          </p:cNvPr>
          <p:cNvSpPr/>
          <p:nvPr/>
        </p:nvSpPr>
        <p:spPr>
          <a:xfrm>
            <a:off x="8498820" y="837924"/>
            <a:ext cx="3675727" cy="2610057"/>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chemeClr val="accent1">
              <a:lumMod val="60000"/>
              <a:lumOff val="40000"/>
            </a:schemeClr>
          </a:solidFill>
          <a:ln>
            <a:noFill/>
          </a:ln>
        </p:spPr>
      </p:sp>
      <p:sp>
        <p:nvSpPr>
          <p:cNvPr id="3" name="Google Shape;812;g24dd10bd064_0_1144">
            <a:extLst>
              <a:ext uri="{FF2B5EF4-FFF2-40B4-BE49-F238E27FC236}">
                <a16:creationId xmlns:a16="http://schemas.microsoft.com/office/drawing/2014/main" id="{79C93630-2717-BF0F-430B-6BA66CC725B8}"/>
              </a:ext>
            </a:extLst>
          </p:cNvPr>
          <p:cNvSpPr txBox="1"/>
          <p:nvPr/>
        </p:nvSpPr>
        <p:spPr>
          <a:xfrm>
            <a:off x="8556028" y="1048503"/>
            <a:ext cx="363597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00" b="1" dirty="0">
                <a:latin typeface="Alatsi"/>
                <a:ea typeface="Alatsi"/>
                <a:cs typeface="Alatsi"/>
                <a:sym typeface="Alatsi"/>
              </a:rPr>
              <a:t>LGU GAD Code</a:t>
            </a:r>
            <a:endParaRPr sz="2400" b="1" dirty="0">
              <a:latin typeface="Alatsi"/>
              <a:ea typeface="Alatsi"/>
              <a:cs typeface="Alatsi"/>
              <a:sym typeface="Alatsi"/>
            </a:endParaRPr>
          </a:p>
        </p:txBody>
      </p:sp>
      <p:pic>
        <p:nvPicPr>
          <p:cNvPr id="2050" name="Picture 2" descr="02-action-plan-illustration-01 - SlideModel">
            <a:extLst>
              <a:ext uri="{FF2B5EF4-FFF2-40B4-BE49-F238E27FC236}">
                <a16:creationId xmlns:a16="http://schemas.microsoft.com/office/drawing/2014/main" id="{FDA0E872-3F45-9A52-2383-D3498D7F3D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483" y="1828801"/>
            <a:ext cx="2944439" cy="1607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EA96D7-01B5-9035-88D8-2FCB64EAE112}"/>
              </a:ext>
            </a:extLst>
          </p:cNvPr>
          <p:cNvSpPr txBox="1"/>
          <p:nvPr/>
        </p:nvSpPr>
        <p:spPr>
          <a:xfrm>
            <a:off x="141413" y="238381"/>
            <a:ext cx="11909173" cy="461665"/>
          </a:xfrm>
          <a:prstGeom prst="rect">
            <a:avLst/>
          </a:prstGeom>
          <a:noFill/>
        </p:spPr>
        <p:txBody>
          <a:bodyPr wrap="square">
            <a:spAutoFit/>
          </a:bodyPr>
          <a:lstStyle/>
          <a:p>
            <a:pPr marL="0" marR="0" lvl="0" indent="0" algn="ctr" rtl="0">
              <a:lnSpc>
                <a:spcPct val="100000"/>
              </a:lnSpc>
              <a:spcBef>
                <a:spcPts val="0"/>
              </a:spcBef>
              <a:spcAft>
                <a:spcPts val="0"/>
              </a:spcAft>
              <a:buNone/>
            </a:pPr>
            <a:r>
              <a:rPr lang="en-US" sz="2400" b="1" dirty="0">
                <a:latin typeface="Alatsi"/>
                <a:ea typeface="Alatsi"/>
                <a:cs typeface="Alatsi"/>
                <a:sym typeface="Alatsi"/>
              </a:rPr>
              <a:t>INSTITUTIONAL MECHANISMS TO IMPLEMENT THE MAGNA CARTA OF WOMEN (MCW)</a:t>
            </a:r>
          </a:p>
        </p:txBody>
      </p:sp>
      <p:sp>
        <p:nvSpPr>
          <p:cNvPr id="7" name="Oval 6">
            <a:extLst>
              <a:ext uri="{FF2B5EF4-FFF2-40B4-BE49-F238E27FC236}">
                <a16:creationId xmlns:a16="http://schemas.microsoft.com/office/drawing/2014/main" id="{B97377FB-2673-42F2-2EBC-4966B82C0982}"/>
              </a:ext>
            </a:extLst>
          </p:cNvPr>
          <p:cNvSpPr/>
          <p:nvPr/>
        </p:nvSpPr>
        <p:spPr>
          <a:xfrm>
            <a:off x="141413" y="700046"/>
            <a:ext cx="585097" cy="61518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t>1</a:t>
            </a:r>
          </a:p>
        </p:txBody>
      </p:sp>
      <p:sp>
        <p:nvSpPr>
          <p:cNvPr id="8" name="Oval 7">
            <a:extLst>
              <a:ext uri="{FF2B5EF4-FFF2-40B4-BE49-F238E27FC236}">
                <a16:creationId xmlns:a16="http://schemas.microsoft.com/office/drawing/2014/main" id="{836AC2A8-E08B-B6D4-B1EE-DC23548D743D}"/>
              </a:ext>
            </a:extLst>
          </p:cNvPr>
          <p:cNvSpPr/>
          <p:nvPr/>
        </p:nvSpPr>
        <p:spPr>
          <a:xfrm>
            <a:off x="1610890" y="3299132"/>
            <a:ext cx="585097" cy="61518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t>2</a:t>
            </a:r>
          </a:p>
        </p:txBody>
      </p:sp>
      <p:sp>
        <p:nvSpPr>
          <p:cNvPr id="9" name="Oval 8">
            <a:extLst>
              <a:ext uri="{FF2B5EF4-FFF2-40B4-BE49-F238E27FC236}">
                <a16:creationId xmlns:a16="http://schemas.microsoft.com/office/drawing/2014/main" id="{3DB005CE-12BC-92E8-DB2C-D66423E6B506}"/>
              </a:ext>
            </a:extLst>
          </p:cNvPr>
          <p:cNvSpPr/>
          <p:nvPr/>
        </p:nvSpPr>
        <p:spPr>
          <a:xfrm>
            <a:off x="4136753" y="681296"/>
            <a:ext cx="585097" cy="61518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t>3</a:t>
            </a:r>
          </a:p>
        </p:txBody>
      </p:sp>
      <p:sp>
        <p:nvSpPr>
          <p:cNvPr id="10" name="Oval 9">
            <a:extLst>
              <a:ext uri="{FF2B5EF4-FFF2-40B4-BE49-F238E27FC236}">
                <a16:creationId xmlns:a16="http://schemas.microsoft.com/office/drawing/2014/main" id="{964D698A-0688-4230-7062-FEFDB385A894}"/>
              </a:ext>
            </a:extLst>
          </p:cNvPr>
          <p:cNvSpPr/>
          <p:nvPr/>
        </p:nvSpPr>
        <p:spPr>
          <a:xfrm>
            <a:off x="6227869" y="3340815"/>
            <a:ext cx="585097" cy="61518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t>4</a:t>
            </a:r>
          </a:p>
        </p:txBody>
      </p:sp>
      <p:sp>
        <p:nvSpPr>
          <p:cNvPr id="11" name="Oval 10">
            <a:extLst>
              <a:ext uri="{FF2B5EF4-FFF2-40B4-BE49-F238E27FC236}">
                <a16:creationId xmlns:a16="http://schemas.microsoft.com/office/drawing/2014/main" id="{1F76E899-43EA-7C55-4BB7-A68AAFD3439E}"/>
              </a:ext>
            </a:extLst>
          </p:cNvPr>
          <p:cNvSpPr/>
          <p:nvPr/>
        </p:nvSpPr>
        <p:spPr>
          <a:xfrm>
            <a:off x="8336386" y="707491"/>
            <a:ext cx="585097" cy="615187"/>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t>5</a:t>
            </a:r>
          </a:p>
        </p:txBody>
      </p:sp>
    </p:spTree>
    <p:extLst>
      <p:ext uri="{BB962C8B-B14F-4D97-AF65-F5344CB8AC3E}">
        <p14:creationId xmlns:p14="http://schemas.microsoft.com/office/powerpoint/2010/main" val="2470133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802;g24dd10bd064_0_1144">
            <a:extLst>
              <a:ext uri="{FF2B5EF4-FFF2-40B4-BE49-F238E27FC236}">
                <a16:creationId xmlns:a16="http://schemas.microsoft.com/office/drawing/2014/main" id="{D845096F-FB4B-7DBA-0E77-E31C2920CA8C}"/>
              </a:ext>
            </a:extLst>
          </p:cNvPr>
          <p:cNvGrpSpPr/>
          <p:nvPr/>
        </p:nvGrpSpPr>
        <p:grpSpPr>
          <a:xfrm>
            <a:off x="1564050" y="837332"/>
            <a:ext cx="9063900" cy="5183335"/>
            <a:chOff x="5674571" y="228600"/>
            <a:chExt cx="3604656" cy="2580826"/>
          </a:xfrm>
        </p:grpSpPr>
        <p:grpSp>
          <p:nvGrpSpPr>
            <p:cNvPr id="7" name="Google Shape;803;g24dd10bd064_0_1144">
              <a:extLst>
                <a:ext uri="{FF2B5EF4-FFF2-40B4-BE49-F238E27FC236}">
                  <a16:creationId xmlns:a16="http://schemas.microsoft.com/office/drawing/2014/main" id="{492BE3C4-05AF-0551-AC07-7623EAF4043A}"/>
                </a:ext>
              </a:extLst>
            </p:cNvPr>
            <p:cNvGrpSpPr/>
            <p:nvPr/>
          </p:nvGrpSpPr>
          <p:grpSpPr>
            <a:xfrm>
              <a:off x="5674571" y="228600"/>
              <a:ext cx="3604656" cy="2569234"/>
              <a:chOff x="0" y="0"/>
              <a:chExt cx="40365687" cy="28770821"/>
            </a:xfrm>
          </p:grpSpPr>
          <p:sp>
            <p:nvSpPr>
              <p:cNvPr id="10" name="Google Shape;804;g24dd10bd064_0_1144">
                <a:extLst>
                  <a:ext uri="{FF2B5EF4-FFF2-40B4-BE49-F238E27FC236}">
                    <a16:creationId xmlns:a16="http://schemas.microsoft.com/office/drawing/2014/main" id="{1A4AF112-9DB7-EEDC-0867-D92FD13AC43C}"/>
                  </a:ext>
                </a:extLst>
              </p:cNvPr>
              <p:cNvSpPr/>
              <p:nvPr/>
            </p:nvSpPr>
            <p:spPr>
              <a:xfrm>
                <a:off x="72374" y="72385"/>
                <a:ext cx="40293313" cy="28626039"/>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E6B8AF"/>
              </a:solidFill>
              <a:ln>
                <a:noFill/>
              </a:ln>
            </p:spPr>
          </p:sp>
          <p:sp>
            <p:nvSpPr>
              <p:cNvPr id="11" name="Google Shape;805;g24dd10bd064_0_1144">
                <a:extLst>
                  <a:ext uri="{FF2B5EF4-FFF2-40B4-BE49-F238E27FC236}">
                    <a16:creationId xmlns:a16="http://schemas.microsoft.com/office/drawing/2014/main" id="{C08C1745-D7B9-AF98-F950-BB18962F7B67}"/>
                  </a:ext>
                </a:extLst>
              </p:cNvPr>
              <p:cNvSpPr/>
              <p:nvPr/>
            </p:nvSpPr>
            <p:spPr>
              <a:xfrm>
                <a:off x="0" y="0"/>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solidFill>
                <a:srgbClr val="E6B8AF"/>
              </a:solidFill>
              <a:ln>
                <a:noFill/>
              </a:ln>
            </p:spPr>
          </p:sp>
        </p:grpSp>
        <p:sp>
          <p:nvSpPr>
            <p:cNvPr id="8" name="Google Shape;806;g24dd10bd064_0_1144">
              <a:extLst>
                <a:ext uri="{FF2B5EF4-FFF2-40B4-BE49-F238E27FC236}">
                  <a16:creationId xmlns:a16="http://schemas.microsoft.com/office/drawing/2014/main" id="{C5A0BA45-1033-567F-5FD6-C0CB17EABC2E}"/>
                </a:ext>
              </a:extLst>
            </p:cNvPr>
            <p:cNvSpPr txBox="1"/>
            <p:nvPr/>
          </p:nvSpPr>
          <p:spPr>
            <a:xfrm>
              <a:off x="5754529" y="403478"/>
              <a:ext cx="3405280" cy="124128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400" b="1" dirty="0">
                  <a:latin typeface="Alatsi"/>
                  <a:ea typeface="Alatsi"/>
                  <a:cs typeface="Alatsi"/>
                  <a:sym typeface="Alatsi"/>
                </a:rPr>
                <a:t>Creation and/or Strengthening of the LGU GAD Focal Point System</a:t>
              </a:r>
              <a:endParaRPr sz="5400" b="1" dirty="0">
                <a:latin typeface="Alatsi"/>
                <a:ea typeface="Alatsi"/>
                <a:cs typeface="Alatsi"/>
                <a:sym typeface="Alatsi"/>
              </a:endParaRPr>
            </a:p>
          </p:txBody>
        </p:sp>
        <p:sp>
          <p:nvSpPr>
            <p:cNvPr id="9" name="Google Shape;807;g24dd10bd064_0_1144">
              <a:extLst>
                <a:ext uri="{FF2B5EF4-FFF2-40B4-BE49-F238E27FC236}">
                  <a16:creationId xmlns:a16="http://schemas.microsoft.com/office/drawing/2014/main" id="{2B961B85-F636-0C77-DA7D-17D21DE55835}"/>
                </a:ext>
              </a:extLst>
            </p:cNvPr>
            <p:cNvSpPr/>
            <p:nvPr/>
          </p:nvSpPr>
          <p:spPr>
            <a:xfrm>
              <a:off x="5674575" y="1669400"/>
              <a:ext cx="3604652" cy="1140026"/>
            </a:xfrm>
            <a:custGeom>
              <a:avLst/>
              <a:gdLst/>
              <a:ahLst/>
              <a:cxnLst/>
              <a:rect l="l" t="t" r="r" b="b"/>
              <a:pathLst>
                <a:path w="19304069" h="6909248" extrusionOk="0">
                  <a:moveTo>
                    <a:pt x="0" y="0"/>
                  </a:moveTo>
                  <a:lnTo>
                    <a:pt x="19304070" y="0"/>
                  </a:lnTo>
                  <a:lnTo>
                    <a:pt x="19304070" y="6909248"/>
                  </a:lnTo>
                  <a:lnTo>
                    <a:pt x="0" y="6909248"/>
                  </a:lnTo>
                  <a:lnTo>
                    <a:pt x="0" y="0"/>
                  </a:lnTo>
                  <a:close/>
                </a:path>
              </a:pathLst>
            </a:custGeom>
            <a:blipFill rotWithShape="1">
              <a:blip r:embed="rId2">
                <a:alphaModFix/>
              </a:blip>
              <a:stretch>
                <a:fillRect/>
              </a:stretch>
            </a:blipFill>
            <a:ln>
              <a:noFill/>
            </a:ln>
          </p:spPr>
        </p:sp>
      </p:grpSp>
    </p:spTree>
    <p:extLst>
      <p:ext uri="{BB962C8B-B14F-4D97-AF65-F5344CB8AC3E}">
        <p14:creationId xmlns:p14="http://schemas.microsoft.com/office/powerpoint/2010/main" val="299707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4"/>
          <p:cNvPicPr preferRelativeResize="0"/>
          <p:nvPr/>
        </p:nvPicPr>
        <p:blipFill rotWithShape="1">
          <a:blip r:embed="rId3">
            <a:alphaModFix/>
          </a:blip>
          <a:srcRect/>
          <a:stretch/>
        </p:blipFill>
        <p:spPr>
          <a:xfrm>
            <a:off x="762527" y="1009028"/>
            <a:ext cx="7598352" cy="5848971"/>
          </a:xfrm>
          <a:prstGeom prst="rect">
            <a:avLst/>
          </a:prstGeom>
          <a:noFill/>
          <a:ln>
            <a:noFill/>
          </a:ln>
        </p:spPr>
      </p:pic>
      <p:sp>
        <p:nvSpPr>
          <p:cNvPr id="128" name="Google Shape;128;p4"/>
          <p:cNvSpPr/>
          <p:nvPr/>
        </p:nvSpPr>
        <p:spPr>
          <a:xfrm>
            <a:off x="450473" y="562594"/>
            <a:ext cx="7392049" cy="646290"/>
          </a:xfrm>
          <a:prstGeom prst="rect">
            <a:avLst/>
          </a:prstGeom>
          <a:noFill/>
          <a:ln>
            <a:noFill/>
          </a:ln>
        </p:spPr>
        <p:txBody>
          <a:bodyPr spcFirstLastPara="1" wrap="square" lIns="91425" tIns="45700" rIns="91425" bIns="45700" anchor="t" anchorCtr="0">
            <a:spAutoFit/>
          </a:bodyPr>
          <a:lstStyle/>
          <a:p>
            <a:r>
              <a:rPr lang="en-PH" sz="3600" b="1" dirty="0">
                <a:solidFill>
                  <a:schemeClr val="dk1"/>
                </a:solidFill>
              </a:rPr>
              <a:t>The </a:t>
            </a:r>
            <a:r>
              <a:rPr lang="en-PH" sz="3600" b="1" dirty="0">
                <a:solidFill>
                  <a:schemeClr val="accent4"/>
                </a:solidFill>
              </a:rPr>
              <a:t>GAD FOCAL POINT SYSTEM</a:t>
            </a:r>
            <a:endParaRPr sz="1800" dirty="0">
              <a:solidFill>
                <a:schemeClr val="accent4"/>
              </a:solidFill>
            </a:endParaRPr>
          </a:p>
        </p:txBody>
      </p:sp>
      <p:pic>
        <p:nvPicPr>
          <p:cNvPr id="129" name="Google Shape;129;p4"/>
          <p:cNvPicPr preferRelativeResize="0"/>
          <p:nvPr/>
        </p:nvPicPr>
        <p:blipFill rotWithShape="1">
          <a:blip r:embed="rId4">
            <a:alphaModFix/>
          </a:blip>
          <a:srcRect/>
          <a:stretch/>
        </p:blipFill>
        <p:spPr>
          <a:xfrm rot="1146653">
            <a:off x="8472567" y="2623536"/>
            <a:ext cx="2018163" cy="2018163"/>
          </a:xfrm>
          <a:prstGeom prst="rect">
            <a:avLst/>
          </a:prstGeom>
          <a:noFill/>
          <a:ln>
            <a:noFill/>
          </a:ln>
        </p:spPr>
      </p:pic>
      <p:pic>
        <p:nvPicPr>
          <p:cNvPr id="130" name="Google Shape;130;p4"/>
          <p:cNvPicPr preferRelativeResize="0"/>
          <p:nvPr/>
        </p:nvPicPr>
        <p:blipFill rotWithShape="1">
          <a:blip r:embed="rId5">
            <a:alphaModFix/>
          </a:blip>
          <a:srcRect/>
          <a:stretch/>
        </p:blipFill>
        <p:spPr>
          <a:xfrm>
            <a:off x="8015862" y="3429000"/>
            <a:ext cx="3382975" cy="2824299"/>
          </a:xfrm>
          <a:prstGeom prst="rect">
            <a:avLst/>
          </a:prstGeom>
          <a:noFill/>
          <a:ln>
            <a:noFill/>
          </a:ln>
        </p:spPr>
      </p:pic>
      <p:pic>
        <p:nvPicPr>
          <p:cNvPr id="131" name="Google Shape;131;p4"/>
          <p:cNvPicPr preferRelativeResize="0"/>
          <p:nvPr/>
        </p:nvPicPr>
        <p:blipFill rotWithShape="1">
          <a:blip r:embed="rId6">
            <a:alphaModFix/>
          </a:blip>
          <a:srcRect/>
          <a:stretch/>
        </p:blipFill>
        <p:spPr>
          <a:xfrm>
            <a:off x="9505329" y="1009029"/>
            <a:ext cx="2419972" cy="2419972"/>
          </a:xfrm>
          <a:prstGeom prst="rect">
            <a:avLst/>
          </a:prstGeom>
          <a:noFill/>
          <a:ln>
            <a:noFill/>
          </a:ln>
        </p:spPr>
      </p:pic>
      <p:sp>
        <p:nvSpPr>
          <p:cNvPr id="133" name="Google Shape;133;p4"/>
          <p:cNvSpPr/>
          <p:nvPr/>
        </p:nvSpPr>
        <p:spPr>
          <a:xfrm>
            <a:off x="1491829" y="3044323"/>
            <a:ext cx="951723" cy="130628"/>
          </a:xfrm>
          <a:prstGeom prst="mathMinus">
            <a:avLst>
              <a:gd name="adj1" fmla="val 23520"/>
            </a:avLst>
          </a:prstGeom>
          <a:solidFill>
            <a:schemeClr val="accent1"/>
          </a:solidFill>
          <a:ln w="25400"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134" name="Google Shape;134;p4"/>
          <p:cNvSpPr/>
          <p:nvPr/>
        </p:nvSpPr>
        <p:spPr>
          <a:xfrm>
            <a:off x="4027192" y="3044323"/>
            <a:ext cx="1141969" cy="130628"/>
          </a:xfrm>
          <a:prstGeom prst="mathMinus">
            <a:avLst>
              <a:gd name="adj1" fmla="val 23520"/>
            </a:avLst>
          </a:prstGeom>
          <a:solidFill>
            <a:schemeClr val="accent1"/>
          </a:solidFill>
          <a:ln w="25400"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135" name="Google Shape;135;p4"/>
          <p:cNvSpPr/>
          <p:nvPr/>
        </p:nvSpPr>
        <p:spPr>
          <a:xfrm>
            <a:off x="1426514" y="3363687"/>
            <a:ext cx="1521959" cy="130628"/>
          </a:xfrm>
          <a:prstGeom prst="mathMinus">
            <a:avLst>
              <a:gd name="adj1" fmla="val 23520"/>
            </a:avLst>
          </a:prstGeom>
          <a:solidFill>
            <a:schemeClr val="accent1"/>
          </a:solidFill>
          <a:ln w="25400"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136" name="Google Shape;136;p4"/>
          <p:cNvSpPr/>
          <p:nvPr/>
        </p:nvSpPr>
        <p:spPr>
          <a:xfrm>
            <a:off x="2484650" y="3347358"/>
            <a:ext cx="3710879" cy="146957"/>
          </a:xfrm>
          <a:prstGeom prst="mathMinus">
            <a:avLst>
              <a:gd name="adj1" fmla="val 23520"/>
            </a:avLst>
          </a:prstGeom>
          <a:solidFill>
            <a:srgbClr val="FF9933"/>
          </a:solidFill>
          <a:ln w="25400" cap="flat" cmpd="sng">
            <a:solidFill>
              <a:srgbClr val="FF9933"/>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137" name="Google Shape;137;p4"/>
          <p:cNvSpPr/>
          <p:nvPr/>
        </p:nvSpPr>
        <p:spPr>
          <a:xfrm>
            <a:off x="9800753" y="6133558"/>
            <a:ext cx="2305439" cy="307736"/>
          </a:xfrm>
          <a:prstGeom prst="rect">
            <a:avLst/>
          </a:prstGeom>
          <a:noFill/>
          <a:ln>
            <a:noFill/>
          </a:ln>
        </p:spPr>
        <p:txBody>
          <a:bodyPr spcFirstLastPara="1" wrap="square" lIns="91425" tIns="45700" rIns="91425" bIns="45700" anchor="t" anchorCtr="0">
            <a:spAutoFit/>
          </a:bodyPr>
          <a:lstStyle/>
          <a:p>
            <a:r>
              <a:rPr lang="en-PH"/>
              <a:t>Source: PCW MC 2011-01</a:t>
            </a:r>
            <a:endParaRPr/>
          </a:p>
        </p:txBody>
      </p:sp>
      <p:sp>
        <p:nvSpPr>
          <p:cNvPr id="2" name="TextBox 1">
            <a:extLst>
              <a:ext uri="{FF2B5EF4-FFF2-40B4-BE49-F238E27FC236}">
                <a16:creationId xmlns:a16="http://schemas.microsoft.com/office/drawing/2014/main" id="{FB076607-1F06-9AFD-91FA-6813CEF48DD3}"/>
              </a:ext>
            </a:extLst>
          </p:cNvPr>
          <p:cNvSpPr txBox="1"/>
          <p:nvPr/>
        </p:nvSpPr>
        <p:spPr>
          <a:xfrm>
            <a:off x="1364630" y="1545371"/>
            <a:ext cx="6231077" cy="4832092"/>
          </a:xfrm>
          <a:prstGeom prst="rect">
            <a:avLst/>
          </a:prstGeom>
          <a:solidFill>
            <a:schemeClr val="bg1"/>
          </a:solidFill>
        </p:spPr>
        <p:txBody>
          <a:bodyPr wrap="square" rtlCol="0">
            <a:spAutoFit/>
          </a:bodyPr>
          <a:lstStyle/>
          <a:p>
            <a:pPr algn="just"/>
            <a:r>
              <a:rPr lang="en-US" sz="2800" i="1" dirty="0">
                <a:latin typeface="Avenir Book" panose="02000503020000020003" pitchFamily="2" charset="0"/>
                <a:cs typeface="Arial" panose="020B0604020202020204" pitchFamily="34" charset="0"/>
              </a:rPr>
              <a:t>“The GFPS is an </a:t>
            </a:r>
            <a:r>
              <a:rPr lang="en-US" sz="2800" b="1" i="1" dirty="0">
                <a:solidFill>
                  <a:schemeClr val="accent2"/>
                </a:solidFill>
                <a:latin typeface="Avenir Book" panose="02000503020000020003" pitchFamily="2" charset="0"/>
                <a:cs typeface="Arial" panose="020B0604020202020204" pitchFamily="34" charset="0"/>
              </a:rPr>
              <a:t>interacting and interdependent </a:t>
            </a:r>
            <a:r>
              <a:rPr lang="en-US" sz="2800" b="1" i="1" u="sng" dirty="0">
                <a:solidFill>
                  <a:schemeClr val="accent2"/>
                </a:solidFill>
                <a:latin typeface="Avenir Book" panose="02000503020000020003" pitchFamily="2" charset="0"/>
                <a:cs typeface="Arial" panose="020B0604020202020204" pitchFamily="34" charset="0"/>
              </a:rPr>
              <a:t>group of people </a:t>
            </a:r>
            <a:r>
              <a:rPr lang="en-US" sz="2800" i="1" dirty="0">
                <a:latin typeface="Avenir Book" panose="02000503020000020003" pitchFamily="2" charset="0"/>
                <a:cs typeface="Arial" panose="020B0604020202020204" pitchFamily="34" charset="0"/>
              </a:rPr>
              <a:t>tasked to </a:t>
            </a:r>
            <a:r>
              <a:rPr lang="en-US" sz="2800" i="1" dirty="0">
                <a:solidFill>
                  <a:schemeClr val="tx1"/>
                </a:solidFill>
                <a:latin typeface="Avenir Book" panose="02000503020000020003" pitchFamily="2" charset="0"/>
                <a:cs typeface="Arial" panose="020B0604020202020204" pitchFamily="34" charset="0"/>
              </a:rPr>
              <a:t>catalyze and accelerate </a:t>
            </a:r>
            <a:r>
              <a:rPr lang="en-US" sz="2800" b="1" i="1" dirty="0">
                <a:solidFill>
                  <a:schemeClr val="accent2"/>
                </a:solidFill>
                <a:latin typeface="Avenir Book" panose="02000503020000020003" pitchFamily="2" charset="0"/>
                <a:cs typeface="Arial" panose="020B0604020202020204" pitchFamily="34" charset="0"/>
              </a:rPr>
              <a:t>gender mainstreaming</a:t>
            </a:r>
            <a:r>
              <a:rPr lang="en-US" sz="2800" i="1" dirty="0">
                <a:latin typeface="Avenir Book" panose="02000503020000020003" pitchFamily="2" charset="0"/>
                <a:cs typeface="Arial" panose="020B0604020202020204" pitchFamily="34" charset="0"/>
              </a:rPr>
              <a:t>. It is also an </a:t>
            </a:r>
            <a:r>
              <a:rPr lang="en-US" sz="2800" b="1" i="1" dirty="0">
                <a:solidFill>
                  <a:schemeClr val="accent2"/>
                </a:solidFill>
                <a:latin typeface="Avenir Book" panose="02000503020000020003" pitchFamily="2" charset="0"/>
                <a:cs typeface="Arial" panose="020B0604020202020204" pitchFamily="34" charset="0"/>
              </a:rPr>
              <a:t>enabling mechanism </a:t>
            </a:r>
            <a:r>
              <a:rPr lang="en-US" sz="2800" i="1" dirty="0">
                <a:latin typeface="Avenir Book" panose="02000503020000020003" pitchFamily="2" charset="0"/>
                <a:cs typeface="Arial" panose="020B0604020202020204" pitchFamily="34" charset="0"/>
              </a:rPr>
              <a:t>established to ensure and advocate for, guide, coordinate and monitor the development, implementation, monitoring, review and update of their GAD plans and GAD-related programs, activities, and projects.”</a:t>
            </a:r>
          </a:p>
        </p:txBody>
      </p:sp>
    </p:spTree>
    <p:extLst>
      <p:ext uri="{BB962C8B-B14F-4D97-AF65-F5344CB8AC3E}">
        <p14:creationId xmlns:p14="http://schemas.microsoft.com/office/powerpoint/2010/main" val="236899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a:extLst>
            <a:ext uri="{FF2B5EF4-FFF2-40B4-BE49-F238E27FC236}">
              <a16:creationId xmlns:a16="http://schemas.microsoft.com/office/drawing/2014/main" id="{62FD98AE-6FE4-8538-CFF5-A7AB25311AC5}"/>
            </a:ext>
          </a:extLst>
        </p:cNvPr>
        <p:cNvGrpSpPr/>
        <p:nvPr/>
      </p:nvGrpSpPr>
      <p:grpSpPr>
        <a:xfrm>
          <a:off x="0" y="0"/>
          <a:ext cx="0" cy="0"/>
          <a:chOff x="0" y="0"/>
          <a:chExt cx="0" cy="0"/>
        </a:xfrm>
      </p:grpSpPr>
      <p:sp>
        <p:nvSpPr>
          <p:cNvPr id="55" name="Google Shape;55;p151">
            <a:extLst>
              <a:ext uri="{FF2B5EF4-FFF2-40B4-BE49-F238E27FC236}">
                <a16:creationId xmlns:a16="http://schemas.microsoft.com/office/drawing/2014/main" id="{086A7F17-499A-6ECA-94AC-6F830ADFEC1C}"/>
              </a:ext>
            </a:extLst>
          </p:cNvPr>
          <p:cNvSpPr txBox="1"/>
          <p:nvPr/>
        </p:nvSpPr>
        <p:spPr>
          <a:xfrm>
            <a:off x="791028" y="3147428"/>
            <a:ext cx="10842171" cy="10338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500"/>
              <a:buFont typeface="Trebuchet MS"/>
              <a:buNone/>
            </a:pPr>
            <a:r>
              <a:rPr lang="en-US" sz="40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Have you attended a learning session </a:t>
            </a:r>
          </a:p>
          <a:p>
            <a:pPr marL="0" marR="0" lvl="0" indent="0" algn="ctr" rtl="0">
              <a:lnSpc>
                <a:spcPct val="100000"/>
              </a:lnSpc>
              <a:spcBef>
                <a:spcPts val="0"/>
              </a:spcBef>
              <a:spcAft>
                <a:spcPts val="0"/>
              </a:spcAft>
              <a:buClr>
                <a:srgbClr val="002060"/>
              </a:buClr>
              <a:buSzPts val="3500"/>
              <a:buFont typeface="Trebuchet MS"/>
              <a:buNone/>
            </a:pPr>
            <a:r>
              <a:rPr lang="en-US" sz="40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on GAD Planning and Budgeting?</a:t>
            </a:r>
            <a:endParaRPr sz="40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56" name="Google Shape;56;p151">
            <a:extLst>
              <a:ext uri="{FF2B5EF4-FFF2-40B4-BE49-F238E27FC236}">
                <a16:creationId xmlns:a16="http://schemas.microsoft.com/office/drawing/2014/main" id="{93532A69-E378-80E9-C3AC-F90A1F558A59}"/>
              </a:ext>
            </a:extLst>
          </p:cNvPr>
          <p:cNvSpPr txBox="1"/>
          <p:nvPr/>
        </p:nvSpPr>
        <p:spPr>
          <a:xfrm>
            <a:off x="5092552" y="4530216"/>
            <a:ext cx="3839029" cy="1033875"/>
          </a:xfrm>
          <a:prstGeom prst="rect">
            <a:avLst/>
          </a:prstGeom>
          <a:noFill/>
          <a:ln>
            <a:noFill/>
          </a:ln>
        </p:spPr>
        <p:txBody>
          <a:bodyPr spcFirstLastPara="1" wrap="square" lIns="91425" tIns="45700" rIns="91425" bIns="45700" anchor="ctr" anchorCtr="0">
            <a:noAutofit/>
          </a:bodyPr>
          <a:lstStyle/>
          <a:p>
            <a:pPr marL="685800" marR="0" lvl="0" indent="-685800" algn="l" rtl="0">
              <a:lnSpc>
                <a:spcPct val="100000"/>
              </a:lnSpc>
              <a:spcBef>
                <a:spcPts val="0"/>
              </a:spcBef>
              <a:spcAft>
                <a:spcPts val="0"/>
              </a:spcAft>
              <a:buClr>
                <a:srgbClr val="000000"/>
              </a:buClr>
              <a:buSzPts val="5000"/>
              <a:buFont typeface="Wingdings" panose="05000000000000000000" pitchFamily="2" charset="2"/>
              <a:buChar char="q"/>
            </a:pPr>
            <a:r>
              <a:rPr lang="en-US" sz="5000" b="0" i="0" u="none" strike="noStrike" cap="none" dirty="0">
                <a:solidFill>
                  <a:srgbClr val="000000"/>
                </a:solidFill>
                <a:latin typeface="Arial"/>
                <a:ea typeface="Arial"/>
                <a:cs typeface="Arial"/>
                <a:sym typeface="Arial"/>
              </a:rPr>
              <a:t>Yes</a:t>
            </a:r>
            <a:endParaRPr sz="1400" b="0" i="0" u="none" strike="noStrike" cap="none" dirty="0">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5000"/>
              <a:buFont typeface="Wingdings" panose="05000000000000000000" pitchFamily="2" charset="2"/>
              <a:buChar char="q"/>
            </a:pPr>
            <a:r>
              <a:rPr lang="en-US" sz="5000" b="0" i="0" u="none" strike="noStrike" cap="none" dirty="0">
                <a:solidFill>
                  <a:srgbClr val="000000"/>
                </a:solidFill>
                <a:latin typeface="Arial"/>
                <a:ea typeface="Arial"/>
                <a:cs typeface="Arial"/>
                <a:sym typeface="Arial"/>
              </a:rPr>
              <a:t>No</a:t>
            </a:r>
            <a:endParaRPr sz="5000" b="0" i="0" u="none" strike="noStrike" cap="none" dirty="0">
              <a:solidFill>
                <a:srgbClr val="000000"/>
              </a:solidFill>
              <a:latin typeface="Arial"/>
              <a:ea typeface="Arial"/>
              <a:cs typeface="Arial"/>
              <a:sym typeface="Arial"/>
            </a:endParaRPr>
          </a:p>
        </p:txBody>
      </p:sp>
      <p:pic>
        <p:nvPicPr>
          <p:cNvPr id="2050" name="Picture 2" descr="hands_raised_0">
            <a:extLst>
              <a:ext uri="{FF2B5EF4-FFF2-40B4-BE49-F238E27FC236}">
                <a16:creationId xmlns:a16="http://schemas.microsoft.com/office/drawing/2014/main" id="{A075BC37-910F-CBDE-6B08-BEA70B1F8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183" y="690882"/>
            <a:ext cx="4345633" cy="2107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035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1"/>
          <p:cNvPicPr preferRelativeResize="0"/>
          <p:nvPr/>
        </p:nvPicPr>
        <p:blipFill rotWithShape="1">
          <a:blip r:embed="rId3">
            <a:alphaModFix/>
          </a:blip>
          <a:srcRect/>
          <a:stretch/>
        </p:blipFill>
        <p:spPr>
          <a:xfrm>
            <a:off x="285398" y="363647"/>
            <a:ext cx="1705131" cy="1705131"/>
          </a:xfrm>
          <a:prstGeom prst="rect">
            <a:avLst/>
          </a:prstGeom>
          <a:noFill/>
          <a:ln>
            <a:noFill/>
          </a:ln>
        </p:spPr>
      </p:pic>
      <p:sp>
        <p:nvSpPr>
          <p:cNvPr id="162" name="Google Shape;162;p31"/>
          <p:cNvSpPr/>
          <p:nvPr/>
        </p:nvSpPr>
        <p:spPr>
          <a:xfrm>
            <a:off x="623409" y="1216212"/>
            <a:ext cx="10945179" cy="4894553"/>
          </a:xfrm>
          <a:prstGeom prst="roundRect">
            <a:avLst>
              <a:gd name="adj" fmla="val 16667"/>
            </a:avLst>
          </a:prstGeom>
          <a:solidFill>
            <a:srgbClr val="FEE599"/>
          </a:solidFill>
          <a:ln w="9525" cap="flat" cmpd="sng">
            <a:solidFill>
              <a:srgbClr val="FFBE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33" tIns="45700" rIns="91433" bIns="45700" anchor="ctr" anchorCtr="0">
            <a:noAutofit/>
          </a:bodyPr>
          <a:lstStyle/>
          <a:p>
            <a:pPr algn="just">
              <a:buSzPts val="1800"/>
            </a:pPr>
            <a:r>
              <a:rPr lang="en" sz="2600" dirty="0">
                <a:solidFill>
                  <a:schemeClr val="dk1"/>
                </a:solidFill>
                <a:latin typeface="Avenir" panose="02000503020000020003" pitchFamily="2" charset="0"/>
              </a:rPr>
              <a:t>The heads of agencies/local chief executives of LGUs shall issue appropriate directives to institutionalize the creation of the GFPS in their respective agencies/LGUs;</a:t>
            </a:r>
            <a:endParaRPr sz="2600" dirty="0">
              <a:latin typeface="Avenir" panose="02000503020000020003" pitchFamily="2" charset="0"/>
            </a:endParaRPr>
          </a:p>
          <a:p>
            <a:pPr algn="just">
              <a:buSzPts val="800"/>
            </a:pPr>
            <a:endParaRPr sz="2600" dirty="0">
              <a:solidFill>
                <a:schemeClr val="dk1"/>
              </a:solidFill>
              <a:latin typeface="Avenir" panose="02000503020000020003" pitchFamily="2" charset="0"/>
            </a:endParaRPr>
          </a:p>
          <a:p>
            <a:pPr algn="just">
              <a:buSzPts val="1800"/>
            </a:pPr>
            <a:r>
              <a:rPr lang="en" sz="2600" dirty="0">
                <a:solidFill>
                  <a:schemeClr val="dk1"/>
                </a:solidFill>
                <a:latin typeface="Avenir" panose="02000503020000020003" pitchFamily="2" charset="0"/>
              </a:rPr>
              <a:t>Agencies/LGUs with existing GFPS or similar mechanisms shall reconstitute and strengthen said mechanisms based on the provisions of RA 9710, its IRR and the following policies:</a:t>
            </a:r>
            <a:endParaRPr sz="2600" dirty="0">
              <a:latin typeface="Avenir" panose="02000503020000020003" pitchFamily="2" charset="0"/>
            </a:endParaRPr>
          </a:p>
          <a:p>
            <a:pPr>
              <a:buSzPts val="800"/>
            </a:pPr>
            <a:endParaRPr sz="2600" dirty="0">
              <a:solidFill>
                <a:schemeClr val="dk1"/>
              </a:solidFill>
              <a:latin typeface="Avenir" panose="02000503020000020003" pitchFamily="2" charset="0"/>
            </a:endParaRPr>
          </a:p>
          <a:p>
            <a:pPr marL="406390" indent="-406390">
              <a:buClr>
                <a:schemeClr val="dk1"/>
              </a:buClr>
              <a:buSzPts val="1400"/>
              <a:buFont typeface="Arial"/>
              <a:buAutoNum type="romanUcPeriod"/>
            </a:pPr>
            <a:r>
              <a:rPr lang="en" sz="2600" dirty="0">
                <a:solidFill>
                  <a:schemeClr val="dk1"/>
                </a:solidFill>
                <a:latin typeface="Avenir" panose="02000503020000020003" pitchFamily="2" charset="0"/>
              </a:rPr>
              <a:t>PCW Memorandum Circular 2011-01 for agencies /SUCs / GOCCs;</a:t>
            </a:r>
            <a:endParaRPr sz="2600" dirty="0">
              <a:latin typeface="Avenir" panose="02000503020000020003" pitchFamily="2" charset="0"/>
            </a:endParaRPr>
          </a:p>
          <a:p>
            <a:pPr marL="406390" indent="-406390">
              <a:buClr>
                <a:schemeClr val="dk1"/>
              </a:buClr>
              <a:buSzPts val="1400"/>
              <a:buFont typeface="Arial"/>
              <a:buAutoNum type="romanUcPeriod"/>
            </a:pPr>
            <a:r>
              <a:rPr lang="en" sz="2600" b="1" dirty="0">
                <a:solidFill>
                  <a:srgbClr val="FF0000"/>
                </a:solidFill>
                <a:latin typeface="Avenir" panose="02000503020000020003" pitchFamily="2" charset="0"/>
              </a:rPr>
              <a:t>PCW-DILG-DBM-NEDA Joint Memorandum Circular 2024-01 for LGUs</a:t>
            </a:r>
            <a:endParaRPr sz="2600" b="1" dirty="0">
              <a:solidFill>
                <a:srgbClr val="FF0000"/>
              </a:solidFill>
              <a:latin typeface="Avenir" panose="02000503020000020003" pitchFamily="2" charset="0"/>
            </a:endParaRPr>
          </a:p>
          <a:p>
            <a:pPr marL="406390" indent="-406390">
              <a:buClr>
                <a:schemeClr val="dk1"/>
              </a:buClr>
              <a:buSzPts val="1400"/>
              <a:buFont typeface="Arial"/>
              <a:buAutoNum type="romanUcPeriod"/>
            </a:pPr>
            <a:r>
              <a:rPr lang="en" sz="2600" dirty="0">
                <a:solidFill>
                  <a:schemeClr val="dk1"/>
                </a:solidFill>
                <a:latin typeface="Avenir" panose="02000503020000020003" pitchFamily="2" charset="0"/>
              </a:rPr>
              <a:t>CHED Memorandum Order 2015-01</a:t>
            </a:r>
            <a:endParaRPr sz="2600" dirty="0">
              <a:latin typeface="Avenir" panose="02000503020000020003" pitchFamily="2" charset="0"/>
            </a:endParaRPr>
          </a:p>
        </p:txBody>
      </p:sp>
      <p:pic>
        <p:nvPicPr>
          <p:cNvPr id="163" name="Google Shape;163;p31"/>
          <p:cNvPicPr preferRelativeResize="0"/>
          <p:nvPr/>
        </p:nvPicPr>
        <p:blipFill rotWithShape="1">
          <a:blip r:embed="rId4">
            <a:alphaModFix/>
          </a:blip>
          <a:srcRect/>
          <a:stretch/>
        </p:blipFill>
        <p:spPr>
          <a:xfrm>
            <a:off x="10935221" y="5185775"/>
            <a:ext cx="1235377" cy="1280996"/>
          </a:xfrm>
          <a:prstGeom prst="rect">
            <a:avLst/>
          </a:prstGeom>
          <a:noFill/>
          <a:ln>
            <a:noFill/>
          </a:ln>
        </p:spPr>
      </p:pic>
      <p:sp>
        <p:nvSpPr>
          <p:cNvPr id="165" name="Google Shape;165;p31"/>
          <p:cNvSpPr/>
          <p:nvPr/>
        </p:nvSpPr>
        <p:spPr>
          <a:xfrm>
            <a:off x="3147515" y="497542"/>
            <a:ext cx="6221954" cy="584775"/>
          </a:xfrm>
          <a:prstGeom prst="rect">
            <a:avLst/>
          </a:prstGeom>
          <a:noFill/>
          <a:ln>
            <a:noFill/>
          </a:ln>
        </p:spPr>
        <p:txBody>
          <a:bodyPr spcFirstLastPara="1" wrap="square" lIns="91433" tIns="45700" rIns="91433" bIns="45700" anchor="t" anchorCtr="0">
            <a:noAutofit/>
          </a:bodyPr>
          <a:lstStyle/>
          <a:p>
            <a:pPr algn="ctr">
              <a:buSzPts val="2400"/>
            </a:pPr>
            <a:r>
              <a:rPr lang="en" sz="3600" b="1" dirty="0">
                <a:solidFill>
                  <a:schemeClr val="dk1"/>
                </a:solidFill>
                <a:latin typeface="Avenir Book" panose="02000503020000020003" pitchFamily="2" charset="0"/>
              </a:rPr>
              <a:t>How to establish GFPS?</a:t>
            </a:r>
            <a:endParaRPr sz="2800" b="1" dirty="0">
              <a:solidFill>
                <a:schemeClr val="dk1"/>
              </a:solidFill>
              <a:latin typeface="Avenir Book" panose="02000503020000020003" pitchFamily="2" charset="0"/>
            </a:endParaRPr>
          </a:p>
        </p:txBody>
      </p:sp>
    </p:spTree>
    <p:extLst>
      <p:ext uri="{BB962C8B-B14F-4D97-AF65-F5344CB8AC3E}">
        <p14:creationId xmlns:p14="http://schemas.microsoft.com/office/powerpoint/2010/main" val="2639817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5"/>
          <p:cNvSpPr txBox="1"/>
          <p:nvPr/>
        </p:nvSpPr>
        <p:spPr>
          <a:xfrm>
            <a:off x="1524000" y="-1669"/>
            <a:ext cx="9144000" cy="584775"/>
          </a:xfrm>
          <a:prstGeom prst="rect">
            <a:avLst/>
          </a:prstGeom>
          <a:solidFill>
            <a:srgbClr val="DCE5F8"/>
          </a:solidFill>
          <a:ln w="57150" cap="flat" cmpd="sng">
            <a:solidFill>
              <a:srgbClr val="2958B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2060"/>
                </a:solidFill>
                <a:latin typeface="Avenir" panose="02000503020000020003" pitchFamily="2" charset="0"/>
                <a:ea typeface="Arial Black"/>
                <a:cs typeface="Arial Black"/>
                <a:sym typeface="Arial Black"/>
              </a:rPr>
              <a:t>GFPS Structure (</a:t>
            </a:r>
            <a:r>
              <a:rPr lang="en-US" sz="3200" b="1" dirty="0" err="1">
                <a:solidFill>
                  <a:srgbClr val="002060"/>
                </a:solidFill>
                <a:latin typeface="Avenir" panose="02000503020000020003" pitchFamily="2" charset="0"/>
                <a:ea typeface="Arial Black"/>
                <a:cs typeface="Arial Black"/>
                <a:sym typeface="Arial Black"/>
              </a:rPr>
              <a:t>ExeCom</a:t>
            </a:r>
            <a:r>
              <a:rPr lang="en-US" sz="3200" b="1" dirty="0">
                <a:solidFill>
                  <a:srgbClr val="002060"/>
                </a:solidFill>
                <a:latin typeface="Avenir" panose="02000503020000020003" pitchFamily="2" charset="0"/>
                <a:ea typeface="Arial Black"/>
                <a:cs typeface="Arial Black"/>
                <a:sym typeface="Arial Black"/>
              </a:rPr>
              <a:t>) </a:t>
            </a:r>
            <a:endParaRPr b="1" dirty="0">
              <a:latin typeface="Avenir" panose="02000503020000020003" pitchFamily="2" charset="0"/>
            </a:endParaRPr>
          </a:p>
        </p:txBody>
      </p:sp>
      <p:sp>
        <p:nvSpPr>
          <p:cNvPr id="383" name="Google Shape;383;p25"/>
          <p:cNvSpPr/>
          <p:nvPr/>
        </p:nvSpPr>
        <p:spPr>
          <a:xfrm>
            <a:off x="1618173" y="740080"/>
            <a:ext cx="2136912" cy="908700"/>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Avenir" panose="02000503020000020003" pitchFamily="2" charset="0"/>
                <a:sym typeface="Arial"/>
              </a:rPr>
              <a:t>CHAIR</a:t>
            </a:r>
            <a:endParaRPr sz="1600" dirty="0">
              <a:latin typeface="Avenir" panose="02000503020000020003" pitchFamily="2" charset="0"/>
            </a:endParaRPr>
          </a:p>
          <a:p>
            <a:pPr marL="0" marR="0" lvl="0" indent="0" algn="ctr" rtl="0">
              <a:spcBef>
                <a:spcPts val="0"/>
              </a:spcBef>
              <a:spcAft>
                <a:spcPts val="0"/>
              </a:spcAft>
              <a:buNone/>
            </a:pPr>
            <a:r>
              <a:rPr lang="en-US" sz="1600" dirty="0">
                <a:solidFill>
                  <a:schemeClr val="dk1"/>
                </a:solidFill>
                <a:latin typeface="Avenir" panose="02000503020000020003" pitchFamily="2" charset="0"/>
                <a:sym typeface="Arial"/>
              </a:rPr>
              <a:t>Local Chief Executive (LCE)</a:t>
            </a:r>
            <a:endParaRPr sz="1600" dirty="0">
              <a:latin typeface="Avenir" panose="02000503020000020003" pitchFamily="2" charset="0"/>
            </a:endParaRPr>
          </a:p>
        </p:txBody>
      </p:sp>
      <p:sp>
        <p:nvSpPr>
          <p:cNvPr id="384" name="Google Shape;384;p25"/>
          <p:cNvSpPr/>
          <p:nvPr/>
        </p:nvSpPr>
        <p:spPr>
          <a:xfrm>
            <a:off x="3880981" y="740080"/>
            <a:ext cx="2286000" cy="908700"/>
          </a:xfrm>
          <a:prstGeom prst="rect">
            <a:avLst/>
          </a:prstGeom>
          <a:solidFill>
            <a:schemeClr val="lt1"/>
          </a:solidFill>
          <a:ln w="9525" cap="flat" cmpd="sng">
            <a:solidFill>
              <a:srgbClr val="2F2A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Avenir" panose="02000503020000020003" pitchFamily="2" charset="0"/>
                <a:sym typeface="Arial"/>
              </a:rPr>
              <a:t>ALTERNATE CHAIR (optional)</a:t>
            </a:r>
            <a:endParaRPr sz="1600" dirty="0">
              <a:latin typeface="Avenir" panose="02000503020000020003" pitchFamily="2" charset="0"/>
            </a:endParaRPr>
          </a:p>
          <a:p>
            <a:pPr marL="0" marR="0" lvl="0" indent="0" algn="ctr" rtl="0">
              <a:spcBef>
                <a:spcPts val="0"/>
              </a:spcBef>
              <a:spcAft>
                <a:spcPts val="0"/>
              </a:spcAft>
              <a:buNone/>
            </a:pPr>
            <a:r>
              <a:rPr lang="en-US" sz="1600" dirty="0">
                <a:solidFill>
                  <a:schemeClr val="dk1"/>
                </a:solidFill>
                <a:latin typeface="Avenir" panose="02000503020000020003" pitchFamily="2" charset="0"/>
                <a:sym typeface="Arial"/>
              </a:rPr>
              <a:t>Designated by LCE</a:t>
            </a:r>
            <a:endParaRPr sz="1600" dirty="0">
              <a:solidFill>
                <a:schemeClr val="dk1"/>
              </a:solidFill>
              <a:latin typeface="Avenir" panose="02000503020000020003" pitchFamily="2" charset="0"/>
              <a:sym typeface="Arial"/>
            </a:endParaRPr>
          </a:p>
        </p:txBody>
      </p:sp>
      <p:sp>
        <p:nvSpPr>
          <p:cNvPr id="385" name="Google Shape;385;p25"/>
          <p:cNvSpPr/>
          <p:nvPr/>
        </p:nvSpPr>
        <p:spPr>
          <a:xfrm>
            <a:off x="1618173" y="1857799"/>
            <a:ext cx="2150160" cy="696789"/>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50" dirty="0">
                <a:solidFill>
                  <a:schemeClr val="dk1"/>
                </a:solidFill>
                <a:latin typeface="Avenir" panose="02000503020000020003" pitchFamily="2" charset="0"/>
                <a:sym typeface="Arial"/>
              </a:rPr>
              <a:t>VICE-CHAIR (optional)</a:t>
            </a:r>
            <a:endParaRPr sz="1550" dirty="0">
              <a:latin typeface="Avenir" panose="02000503020000020003" pitchFamily="2" charset="0"/>
            </a:endParaRPr>
          </a:p>
          <a:p>
            <a:pPr marL="0" marR="0" lvl="0" indent="0" algn="ctr" rtl="0">
              <a:spcBef>
                <a:spcPts val="0"/>
              </a:spcBef>
              <a:spcAft>
                <a:spcPts val="0"/>
              </a:spcAft>
              <a:buNone/>
            </a:pPr>
            <a:r>
              <a:rPr lang="en-US" sz="1550" dirty="0">
                <a:solidFill>
                  <a:schemeClr val="dk1"/>
                </a:solidFill>
                <a:latin typeface="Avenir" panose="02000503020000020003" pitchFamily="2" charset="0"/>
                <a:sym typeface="Arial"/>
              </a:rPr>
              <a:t>Designated by LCE</a:t>
            </a:r>
            <a:endParaRPr sz="1550" dirty="0">
              <a:latin typeface="Avenir" panose="02000503020000020003" pitchFamily="2" charset="0"/>
            </a:endParaRPr>
          </a:p>
        </p:txBody>
      </p:sp>
      <p:sp>
        <p:nvSpPr>
          <p:cNvPr id="386" name="Google Shape;386;p25"/>
          <p:cNvSpPr/>
          <p:nvPr/>
        </p:nvSpPr>
        <p:spPr>
          <a:xfrm>
            <a:off x="1111106" y="2805189"/>
            <a:ext cx="10672161" cy="3778811"/>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Avenir" panose="02000503020000020003" pitchFamily="2" charset="0"/>
                <a:sym typeface="Arial"/>
              </a:rPr>
              <a:t>MEMBERS</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Heads of LGU departments and other offices relevant to Gender Mainstreaming:</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Chairs of the following </a:t>
            </a:r>
            <a:r>
              <a:rPr lang="en-US" sz="1800" dirty="0" err="1">
                <a:solidFill>
                  <a:schemeClr val="dk1"/>
                </a:solidFill>
                <a:latin typeface="Avenir" panose="02000503020000020003" pitchFamily="2" charset="0"/>
                <a:sym typeface="Arial"/>
              </a:rPr>
              <a:t>Sanggunian</a:t>
            </a:r>
            <a:r>
              <a:rPr lang="en-US" sz="1800" dirty="0">
                <a:solidFill>
                  <a:schemeClr val="dk1"/>
                </a:solidFill>
                <a:latin typeface="Avenir" panose="02000503020000020003" pitchFamily="2" charset="0"/>
                <a:sym typeface="Arial"/>
              </a:rPr>
              <a:t> Committee:</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 Women, Children and Family</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 Appropriations</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Representative/s from the following groups:</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 PNP Women’s Desk		        - Women’s Organization or recognized NGO</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 Indigenous Peoples (IPs) (where existent)    - Private Sector</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 Persons With Disabilities (PWDs)                  - Academe</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President of the Liga ng </a:t>
            </a:r>
            <a:r>
              <a:rPr lang="en-US" sz="1800" dirty="0" err="1">
                <a:solidFill>
                  <a:schemeClr val="dk1"/>
                </a:solidFill>
                <a:latin typeface="Avenir" panose="02000503020000020003" pitchFamily="2" charset="0"/>
                <a:sym typeface="Arial"/>
              </a:rPr>
              <a:t>mga</a:t>
            </a:r>
            <a:r>
              <a:rPr lang="en-US" sz="1800" dirty="0">
                <a:solidFill>
                  <a:schemeClr val="dk1"/>
                </a:solidFill>
                <a:latin typeface="Avenir" panose="02000503020000020003" pitchFamily="2" charset="0"/>
                <a:sym typeface="Arial"/>
              </a:rPr>
              <a:t> Barangay (applicable only for cities and municipalities)</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a:t>
            </a:r>
            <a:r>
              <a:rPr lang="en-US" sz="1800" dirty="0" err="1">
                <a:solidFill>
                  <a:schemeClr val="dk1"/>
                </a:solidFill>
                <a:latin typeface="Avenir" panose="02000503020000020003" pitchFamily="2" charset="0"/>
                <a:sym typeface="Arial"/>
              </a:rPr>
              <a:t>Sanggunian</a:t>
            </a:r>
            <a:r>
              <a:rPr lang="en-US" sz="1800" dirty="0">
                <a:solidFill>
                  <a:schemeClr val="dk1"/>
                </a:solidFill>
                <a:latin typeface="Avenir" panose="02000503020000020003" pitchFamily="2" charset="0"/>
                <a:sym typeface="Arial"/>
              </a:rPr>
              <a:t> Kabataan (SK) Federation President (applicable only for cities and municipalities)</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President of the Mayor’s League (applicable only for provinces)</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 President of the Liga ng </a:t>
            </a:r>
            <a:r>
              <a:rPr lang="en-US" sz="1800" dirty="0" err="1">
                <a:solidFill>
                  <a:schemeClr val="dk1"/>
                </a:solidFill>
                <a:latin typeface="Avenir" panose="02000503020000020003" pitchFamily="2" charset="0"/>
                <a:sym typeface="Arial"/>
              </a:rPr>
              <a:t>mga</a:t>
            </a:r>
            <a:r>
              <a:rPr lang="en-US" sz="1800" dirty="0">
                <a:solidFill>
                  <a:schemeClr val="dk1"/>
                </a:solidFill>
                <a:latin typeface="Avenir" panose="02000503020000020003" pitchFamily="2" charset="0"/>
                <a:sym typeface="Arial"/>
              </a:rPr>
              <a:t> Barangay and </a:t>
            </a:r>
            <a:r>
              <a:rPr lang="en-US" sz="1800" dirty="0" err="1">
                <a:solidFill>
                  <a:schemeClr val="dk1"/>
                </a:solidFill>
                <a:latin typeface="Avenir" panose="02000503020000020003" pitchFamily="2" charset="0"/>
                <a:sym typeface="Arial"/>
              </a:rPr>
              <a:t>Sanggunian</a:t>
            </a:r>
            <a:r>
              <a:rPr lang="en-US" sz="1800" dirty="0">
                <a:solidFill>
                  <a:schemeClr val="dk1"/>
                </a:solidFill>
                <a:latin typeface="Avenir" panose="02000503020000020003" pitchFamily="2" charset="0"/>
                <a:sym typeface="Arial"/>
              </a:rPr>
              <a:t> Kabataan (applicable only for provinces)</a:t>
            </a:r>
            <a:endParaRPr sz="1800" dirty="0">
              <a:latin typeface="Avenir" panose="02000503020000020003" pitchFamily="2" charset="0"/>
            </a:endParaRPr>
          </a:p>
          <a:p>
            <a:pPr marL="0" marR="0" lvl="0" indent="0" algn="l" rtl="0">
              <a:spcBef>
                <a:spcPts val="0"/>
              </a:spcBef>
              <a:spcAft>
                <a:spcPts val="0"/>
              </a:spcAft>
              <a:buNone/>
            </a:pPr>
            <a:r>
              <a:rPr lang="en-US" sz="1800" dirty="0">
                <a:solidFill>
                  <a:schemeClr val="dk1"/>
                </a:solidFill>
                <a:latin typeface="Avenir" panose="02000503020000020003" pitchFamily="2" charset="0"/>
                <a:sym typeface="Arial"/>
              </a:rPr>
              <a:t>Note: These are the minimum requirements, however, this should not limit the LGU from adding additional members as may be deemed necessary. </a:t>
            </a:r>
            <a:endParaRPr sz="1800" dirty="0">
              <a:latin typeface="Avenir" panose="02000503020000020003" pitchFamily="2" charset="0"/>
            </a:endParaRPr>
          </a:p>
        </p:txBody>
      </p:sp>
      <p:cxnSp>
        <p:nvCxnSpPr>
          <p:cNvPr id="387" name="Google Shape;387;p25"/>
          <p:cNvCxnSpPr>
            <a:cxnSpLocks/>
          </p:cNvCxnSpPr>
          <p:nvPr/>
        </p:nvCxnSpPr>
        <p:spPr>
          <a:xfrm>
            <a:off x="2737981" y="1578281"/>
            <a:ext cx="0" cy="303029"/>
          </a:xfrm>
          <a:prstGeom prst="straightConnector1">
            <a:avLst/>
          </a:prstGeom>
          <a:noFill/>
          <a:ln w="25400" cap="flat" cmpd="sng">
            <a:solidFill>
              <a:srgbClr val="FF0000"/>
            </a:solidFill>
            <a:prstDash val="solid"/>
            <a:miter lim="800000"/>
            <a:headEnd type="none" w="sm" len="sm"/>
            <a:tailEnd type="none" w="sm" len="sm"/>
          </a:ln>
        </p:spPr>
      </p:cxnSp>
      <p:cxnSp>
        <p:nvCxnSpPr>
          <p:cNvPr id="388" name="Google Shape;388;p25"/>
          <p:cNvCxnSpPr>
            <a:cxnSpLocks/>
          </p:cNvCxnSpPr>
          <p:nvPr/>
        </p:nvCxnSpPr>
        <p:spPr>
          <a:xfrm>
            <a:off x="3499981" y="1627976"/>
            <a:ext cx="0" cy="111342"/>
          </a:xfrm>
          <a:prstGeom prst="straightConnector1">
            <a:avLst/>
          </a:prstGeom>
          <a:noFill/>
          <a:ln w="25400" cap="flat" cmpd="sng">
            <a:solidFill>
              <a:srgbClr val="FF0000"/>
            </a:solidFill>
            <a:prstDash val="solid"/>
            <a:miter lim="800000"/>
            <a:headEnd type="none" w="sm" len="sm"/>
            <a:tailEnd type="none" w="sm" len="sm"/>
          </a:ln>
        </p:spPr>
      </p:cxnSp>
      <p:cxnSp>
        <p:nvCxnSpPr>
          <p:cNvPr id="389" name="Google Shape;389;p25"/>
          <p:cNvCxnSpPr>
            <a:cxnSpLocks/>
          </p:cNvCxnSpPr>
          <p:nvPr/>
        </p:nvCxnSpPr>
        <p:spPr>
          <a:xfrm>
            <a:off x="3499981" y="1707492"/>
            <a:ext cx="4191000" cy="23189"/>
          </a:xfrm>
          <a:prstGeom prst="straightConnector1">
            <a:avLst/>
          </a:prstGeom>
          <a:noFill/>
          <a:ln w="25400" cap="flat" cmpd="sng">
            <a:solidFill>
              <a:srgbClr val="FF0000"/>
            </a:solidFill>
            <a:prstDash val="solid"/>
            <a:miter lim="800000"/>
            <a:headEnd type="none" w="sm" len="sm"/>
            <a:tailEnd type="none" w="sm" len="sm"/>
          </a:ln>
        </p:spPr>
      </p:cxnSp>
      <p:sp>
        <p:nvSpPr>
          <p:cNvPr id="390" name="Google Shape;390;p25"/>
          <p:cNvSpPr/>
          <p:nvPr/>
        </p:nvSpPr>
        <p:spPr>
          <a:xfrm>
            <a:off x="7690981" y="1349679"/>
            <a:ext cx="1905000" cy="826091"/>
          </a:xfrm>
          <a:prstGeom prst="rect">
            <a:avLst/>
          </a:prstGeom>
          <a:solidFill>
            <a:schemeClr val="lt1"/>
          </a:solidFill>
          <a:ln w="9525" cap="flat" cmpd="sng">
            <a:solidFill>
              <a:srgbClr val="2F2A6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Avenir" panose="02000503020000020003" pitchFamily="2" charset="0"/>
                <a:sym typeface="Arial"/>
              </a:rPr>
              <a:t>LGU GAD Office</a:t>
            </a:r>
            <a:endParaRPr sz="1800" dirty="0">
              <a:latin typeface="Avenir" panose="02000503020000020003" pitchFamily="2" charset="0"/>
            </a:endParaRPr>
          </a:p>
        </p:txBody>
      </p:sp>
      <p:cxnSp>
        <p:nvCxnSpPr>
          <p:cNvPr id="391" name="Google Shape;391;p25"/>
          <p:cNvCxnSpPr>
            <a:cxnSpLocks/>
          </p:cNvCxnSpPr>
          <p:nvPr/>
        </p:nvCxnSpPr>
        <p:spPr>
          <a:xfrm>
            <a:off x="2737981" y="2507156"/>
            <a:ext cx="0" cy="232134"/>
          </a:xfrm>
          <a:prstGeom prst="straightConnector1">
            <a:avLst/>
          </a:prstGeom>
          <a:noFill/>
          <a:ln w="25400" cap="flat" cmpd="sng">
            <a:solidFill>
              <a:srgbClr val="FF0000"/>
            </a:solidFill>
            <a:prstDash val="solid"/>
            <a:miter lim="800000"/>
            <a:headEnd type="none" w="sm" len="sm"/>
            <a:tailEnd type="none" w="sm" len="sm"/>
          </a:ln>
        </p:spPr>
      </p:cxnSp>
    </p:spTree>
    <p:extLst>
      <p:ext uri="{BB962C8B-B14F-4D97-AF65-F5344CB8AC3E}">
        <p14:creationId xmlns:p14="http://schemas.microsoft.com/office/powerpoint/2010/main" val="3248125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DFCE0F-C271-19CB-F177-D0D29D121051}"/>
              </a:ext>
            </a:extLst>
          </p:cNvPr>
          <p:cNvSpPr txBox="1"/>
          <p:nvPr/>
        </p:nvSpPr>
        <p:spPr>
          <a:xfrm>
            <a:off x="839754" y="1156996"/>
            <a:ext cx="10860833" cy="4893647"/>
          </a:xfrm>
          <a:prstGeom prst="rect">
            <a:avLst/>
          </a:prstGeom>
          <a:noFill/>
        </p:spPr>
        <p:txBody>
          <a:bodyPr wrap="square" rtlCol="0">
            <a:spAutoFit/>
          </a:bodyPr>
          <a:lstStyle/>
          <a:p>
            <a:pPr algn="just"/>
            <a:r>
              <a:rPr lang="en-PH" sz="2400" b="0" i="0" dirty="0">
                <a:solidFill>
                  <a:schemeClr val="tx1"/>
                </a:solidFill>
                <a:effectLst/>
                <a:latin typeface="Barlow" pitchFamily="2" charset="77"/>
              </a:rPr>
              <a:t>5.1.3.3. </a:t>
            </a:r>
            <a:r>
              <a:rPr lang="en-PH" sz="2400" b="1" i="0" dirty="0">
                <a:solidFill>
                  <a:schemeClr val="tx1"/>
                </a:solidFill>
                <a:effectLst/>
                <a:latin typeface="Barlow" pitchFamily="2" charset="77"/>
              </a:rPr>
              <a:t>LGU GAD Office. </a:t>
            </a:r>
            <a:r>
              <a:rPr lang="en-PH" sz="2400" b="0" i="0" dirty="0">
                <a:solidFill>
                  <a:schemeClr val="tx1"/>
                </a:solidFill>
                <a:effectLst/>
                <a:latin typeface="Barlow" pitchFamily="2" charset="77"/>
              </a:rPr>
              <a:t>Where feasible, the LGU may also establish a GAD Office or unit under the Office of the LCE to support and coordinate all GAD-related PPAs and concerns of the LGU GFPS. The LCE may also appoint or designate the LGU personnel to manage the GAD office and/or unit.</a:t>
            </a:r>
          </a:p>
          <a:p>
            <a:pPr algn="just"/>
            <a:br>
              <a:rPr lang="en-PH" sz="2400" dirty="0">
                <a:solidFill>
                  <a:schemeClr val="tx1"/>
                </a:solidFill>
              </a:rPr>
            </a:br>
            <a:r>
              <a:rPr lang="en-PH" sz="2400" b="0" i="0" dirty="0">
                <a:solidFill>
                  <a:schemeClr val="tx1"/>
                </a:solidFill>
                <a:effectLst/>
                <a:latin typeface="Barlow" pitchFamily="2" charset="77"/>
              </a:rPr>
              <a:t>5.1.3.3.1. </a:t>
            </a:r>
            <a:r>
              <a:rPr lang="en-PH" sz="2400" b="1" i="0" dirty="0">
                <a:solidFill>
                  <a:schemeClr val="tx1"/>
                </a:solidFill>
                <a:effectLst/>
                <a:latin typeface="Barlow" pitchFamily="2" charset="77"/>
              </a:rPr>
              <a:t>The GAD Office shall not replace the LGU GFPS. If present, the GAD Office or unit shall work in coordination with the GFPS and function as the GFPS Secretariat.</a:t>
            </a:r>
          </a:p>
          <a:p>
            <a:pPr algn="just"/>
            <a:br>
              <a:rPr lang="en-PH" sz="2400" dirty="0">
                <a:solidFill>
                  <a:schemeClr val="tx1"/>
                </a:solidFill>
              </a:rPr>
            </a:br>
            <a:r>
              <a:rPr lang="en-PH" sz="2400" b="0" i="0" dirty="0">
                <a:solidFill>
                  <a:schemeClr val="tx1"/>
                </a:solidFill>
                <a:effectLst/>
                <a:latin typeface="Barlow" pitchFamily="2" charset="77"/>
              </a:rPr>
              <a:t>5.1.3.3.2. The LCE may appoint or designate the LGU personnel to manage the GAD office and/or unit. The head of the GAD Office and its key staffers shall be members of the GFPS EXECOM and/or TWG, as appropriate.</a:t>
            </a:r>
          </a:p>
          <a:p>
            <a:endParaRPr lang="en-US" sz="2400" dirty="0">
              <a:solidFill>
                <a:schemeClr val="tx1"/>
              </a:solidFill>
            </a:endParaRPr>
          </a:p>
        </p:txBody>
      </p:sp>
    </p:spTree>
    <p:extLst>
      <p:ext uri="{BB962C8B-B14F-4D97-AF65-F5344CB8AC3E}">
        <p14:creationId xmlns:p14="http://schemas.microsoft.com/office/powerpoint/2010/main" val="3178947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6"/>
          <p:cNvSpPr/>
          <p:nvPr/>
        </p:nvSpPr>
        <p:spPr>
          <a:xfrm>
            <a:off x="2064027" y="762000"/>
            <a:ext cx="2676939" cy="1075352"/>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venir" panose="02000503020000020003" pitchFamily="2" charset="0"/>
                <a:sym typeface="Arial"/>
              </a:rPr>
              <a:t>CHAIR</a:t>
            </a:r>
            <a:endParaRPr>
              <a:latin typeface="Avenir" panose="02000503020000020003" pitchFamily="2" charset="0"/>
            </a:endParaRPr>
          </a:p>
          <a:p>
            <a:pPr marL="0" marR="0" lvl="0" indent="0" algn="ctr" rtl="0">
              <a:spcBef>
                <a:spcPts val="0"/>
              </a:spcBef>
              <a:spcAft>
                <a:spcPts val="0"/>
              </a:spcAft>
              <a:buNone/>
            </a:pPr>
            <a:r>
              <a:rPr lang="en-US" sz="1800">
                <a:solidFill>
                  <a:schemeClr val="dk1"/>
                </a:solidFill>
                <a:latin typeface="Avenir" panose="02000503020000020003" pitchFamily="2" charset="0"/>
                <a:sym typeface="Arial"/>
              </a:rPr>
              <a:t>Elected from among the TWG members</a:t>
            </a:r>
            <a:endParaRPr>
              <a:latin typeface="Avenir" panose="02000503020000020003" pitchFamily="2" charset="0"/>
            </a:endParaRPr>
          </a:p>
        </p:txBody>
      </p:sp>
      <p:sp>
        <p:nvSpPr>
          <p:cNvPr id="397" name="Google Shape;397;p26"/>
          <p:cNvSpPr txBox="1"/>
          <p:nvPr/>
        </p:nvSpPr>
        <p:spPr>
          <a:xfrm>
            <a:off x="1490870" y="-1669"/>
            <a:ext cx="9177130" cy="584775"/>
          </a:xfrm>
          <a:prstGeom prst="rect">
            <a:avLst/>
          </a:prstGeom>
          <a:solidFill>
            <a:srgbClr val="DCE5F8"/>
          </a:solidFill>
          <a:ln w="57150" cap="flat" cmpd="sng">
            <a:solidFill>
              <a:srgbClr val="2958B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0000"/>
                </a:solidFill>
                <a:latin typeface="Avenir" panose="02000503020000020003" pitchFamily="2" charset="0"/>
                <a:ea typeface="Arial Black"/>
                <a:cs typeface="Arial Black"/>
                <a:sym typeface="Arial Black"/>
              </a:rPr>
              <a:t>GFPS Structure (TWG) </a:t>
            </a:r>
            <a:endParaRPr b="1" dirty="0">
              <a:latin typeface="Avenir" panose="02000503020000020003" pitchFamily="2" charset="0"/>
            </a:endParaRPr>
          </a:p>
        </p:txBody>
      </p:sp>
      <p:sp>
        <p:nvSpPr>
          <p:cNvPr id="398" name="Google Shape;398;p26"/>
          <p:cNvSpPr/>
          <p:nvPr/>
        </p:nvSpPr>
        <p:spPr>
          <a:xfrm>
            <a:off x="1905000" y="2514600"/>
            <a:ext cx="7633252" cy="4191000"/>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venir" panose="02000503020000020003" pitchFamily="2" charset="0"/>
                <a:sym typeface="Arial"/>
              </a:rPr>
              <a:t>MEMBERS</a:t>
            </a:r>
            <a:endParaRPr>
              <a:latin typeface="Avenir" panose="02000503020000020003" pitchFamily="2" charset="0"/>
            </a:endParaRPr>
          </a:p>
          <a:p>
            <a:pPr marL="285750" marR="0" lvl="0" indent="-285750" algn="l" rtl="0">
              <a:spcBef>
                <a:spcPts val="0"/>
              </a:spcBef>
              <a:spcAft>
                <a:spcPts val="0"/>
              </a:spcAft>
              <a:buNone/>
            </a:pPr>
            <a:r>
              <a:rPr lang="en-US" sz="1800">
                <a:solidFill>
                  <a:schemeClr val="dk1"/>
                </a:solidFill>
                <a:latin typeface="Avenir" panose="02000503020000020003" pitchFamily="2" charset="0"/>
                <a:sym typeface="Arial"/>
              </a:rPr>
              <a:t>	Key staff committees represented in the EXECOM and the relevant LGU departments, but not limited to the following:</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Planning and Development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Social Welfare and Development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Human Resource and Management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Budget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Accounting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Treasurer’s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Health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Agriculture Office</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Office of the LCE</a:t>
            </a:r>
            <a:endParaRPr>
              <a:latin typeface="Avenir" panose="02000503020000020003" pitchFamily="2" charset="0"/>
            </a:endParaRPr>
          </a:p>
          <a:p>
            <a:pPr marL="285750" marR="0" lvl="0" indent="-285750" algn="l" rtl="0">
              <a:spcBef>
                <a:spcPts val="0"/>
              </a:spcBef>
              <a:spcAft>
                <a:spcPts val="0"/>
              </a:spcAft>
              <a:buNone/>
            </a:pPr>
            <a:r>
              <a:rPr lang="en-US" sz="1800">
                <a:solidFill>
                  <a:schemeClr val="dk1"/>
                </a:solidFill>
                <a:latin typeface="Avenir" panose="02000503020000020003" pitchFamily="2" charset="0"/>
                <a:sym typeface="Arial"/>
              </a:rPr>
              <a:t>	Representatives from the following groups:</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Private Sector	- Civil Society/People’s Organizations </a:t>
            </a:r>
            <a:endParaRPr>
              <a:latin typeface="Avenir" panose="02000503020000020003" pitchFamily="2" charset="0"/>
            </a:endParaRPr>
          </a:p>
          <a:p>
            <a:pPr marL="0" marR="0" lvl="0" indent="0" algn="l" rtl="0">
              <a:spcBef>
                <a:spcPts val="0"/>
              </a:spcBef>
              <a:spcAft>
                <a:spcPts val="0"/>
              </a:spcAft>
              <a:buNone/>
            </a:pPr>
            <a:r>
              <a:rPr lang="en-US" sz="1800">
                <a:solidFill>
                  <a:schemeClr val="dk1"/>
                </a:solidFill>
                <a:latin typeface="Avenir" panose="02000503020000020003" pitchFamily="2" charset="0"/>
                <a:sym typeface="Arial"/>
              </a:rPr>
              <a:t>	- Academe	- Persons with Disabilities</a:t>
            </a:r>
            <a:endParaRPr>
              <a:latin typeface="Avenir" panose="02000503020000020003" pitchFamily="2" charset="0"/>
            </a:endParaRPr>
          </a:p>
        </p:txBody>
      </p:sp>
      <p:sp>
        <p:nvSpPr>
          <p:cNvPr id="399" name="Google Shape;399;p26"/>
          <p:cNvSpPr/>
          <p:nvPr/>
        </p:nvSpPr>
        <p:spPr>
          <a:xfrm>
            <a:off x="6841436" y="1524000"/>
            <a:ext cx="1623391" cy="800100"/>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Avenir" panose="02000503020000020003" pitchFamily="2" charset="0"/>
                <a:sym typeface="Arial"/>
              </a:rPr>
              <a:t>SECRETARIAT</a:t>
            </a:r>
            <a:endParaRPr>
              <a:latin typeface="Avenir" panose="02000503020000020003" pitchFamily="2" charset="0"/>
            </a:endParaRPr>
          </a:p>
        </p:txBody>
      </p:sp>
      <p:cxnSp>
        <p:nvCxnSpPr>
          <p:cNvPr id="400" name="Google Shape;400;p26"/>
          <p:cNvCxnSpPr/>
          <p:nvPr/>
        </p:nvCxnSpPr>
        <p:spPr>
          <a:xfrm>
            <a:off x="3463787" y="1837352"/>
            <a:ext cx="0" cy="677248"/>
          </a:xfrm>
          <a:prstGeom prst="straightConnector1">
            <a:avLst/>
          </a:prstGeom>
          <a:noFill/>
          <a:ln w="25400" cap="flat" cmpd="sng">
            <a:solidFill>
              <a:srgbClr val="FF0000"/>
            </a:solidFill>
            <a:prstDash val="solid"/>
            <a:miter lim="800000"/>
            <a:headEnd type="none" w="sm" len="sm"/>
            <a:tailEnd type="none" w="sm" len="sm"/>
          </a:ln>
        </p:spPr>
      </p:cxnSp>
      <p:cxnSp>
        <p:nvCxnSpPr>
          <p:cNvPr id="401" name="Google Shape;401;p26"/>
          <p:cNvCxnSpPr/>
          <p:nvPr/>
        </p:nvCxnSpPr>
        <p:spPr>
          <a:xfrm>
            <a:off x="3463787" y="2133600"/>
            <a:ext cx="3377648" cy="0"/>
          </a:xfrm>
          <a:prstGeom prst="straightConnector1">
            <a:avLst/>
          </a:prstGeom>
          <a:noFill/>
          <a:ln w="25400" cap="flat" cmpd="sng">
            <a:solidFill>
              <a:srgbClr val="FF0000"/>
            </a:solidFill>
            <a:prstDash val="solid"/>
            <a:miter lim="800000"/>
            <a:headEnd type="none" w="sm" len="sm"/>
            <a:tailEnd type="none" w="sm" len="sm"/>
          </a:ln>
        </p:spPr>
      </p:cxnSp>
      <p:sp>
        <p:nvSpPr>
          <p:cNvPr id="402" name="Google Shape;402;p26"/>
          <p:cNvSpPr txBox="1"/>
          <p:nvPr/>
        </p:nvSpPr>
        <p:spPr>
          <a:xfrm>
            <a:off x="8464825" y="1575669"/>
            <a:ext cx="317389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venir" panose="02000503020000020003" pitchFamily="2" charset="0"/>
                <a:sym typeface="Arial"/>
              </a:rPr>
              <a:t>The GFPS TWG Chair may designate a secretariat to assist the TWG  in its functions.</a:t>
            </a:r>
            <a:endParaRPr>
              <a:latin typeface="Avenir" panose="02000503020000020003" pitchFamily="2" charset="0"/>
            </a:endParaRPr>
          </a:p>
        </p:txBody>
      </p:sp>
    </p:spTree>
    <p:extLst>
      <p:ext uri="{BB962C8B-B14F-4D97-AF65-F5344CB8AC3E}">
        <p14:creationId xmlns:p14="http://schemas.microsoft.com/office/powerpoint/2010/main" val="3631419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7"/>
          <p:cNvSpPr/>
          <p:nvPr/>
        </p:nvSpPr>
        <p:spPr>
          <a:xfrm>
            <a:off x="2386220" y="942590"/>
            <a:ext cx="2505808" cy="914400"/>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venir" panose="02000503020000020003" pitchFamily="2" charset="0"/>
                <a:sym typeface="Arial"/>
              </a:rPr>
              <a:t>CHAIR</a:t>
            </a:r>
            <a:endParaRPr>
              <a:latin typeface="Avenir" panose="02000503020000020003" pitchFamily="2" charset="0"/>
            </a:endParaRPr>
          </a:p>
          <a:p>
            <a:pPr marL="0" marR="0" lvl="0" indent="0" algn="ctr" rtl="0">
              <a:spcBef>
                <a:spcPts val="0"/>
              </a:spcBef>
              <a:spcAft>
                <a:spcPts val="0"/>
              </a:spcAft>
              <a:buNone/>
            </a:pPr>
            <a:r>
              <a:rPr lang="en-US" sz="1800">
                <a:solidFill>
                  <a:schemeClr val="dk1"/>
                </a:solidFill>
                <a:latin typeface="Avenir" panose="02000503020000020003" pitchFamily="2" charset="0"/>
                <a:sym typeface="Arial"/>
              </a:rPr>
              <a:t>Punong Barangay</a:t>
            </a:r>
            <a:endParaRPr>
              <a:latin typeface="Avenir" panose="02000503020000020003" pitchFamily="2" charset="0"/>
            </a:endParaRPr>
          </a:p>
        </p:txBody>
      </p:sp>
      <p:sp>
        <p:nvSpPr>
          <p:cNvPr id="408" name="Google Shape;408;p27"/>
          <p:cNvSpPr txBox="1"/>
          <p:nvPr/>
        </p:nvSpPr>
        <p:spPr>
          <a:xfrm>
            <a:off x="1507435" y="180015"/>
            <a:ext cx="9177130" cy="584775"/>
          </a:xfrm>
          <a:prstGeom prst="rect">
            <a:avLst/>
          </a:prstGeom>
          <a:solidFill>
            <a:srgbClr val="DCE5F8"/>
          </a:solidFill>
          <a:ln w="57150" cap="flat" cmpd="sng">
            <a:solidFill>
              <a:srgbClr val="2958BD"/>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0000"/>
                </a:solidFill>
                <a:latin typeface="Avenir" panose="02000503020000020003" pitchFamily="2" charset="0"/>
                <a:ea typeface="Arial Black"/>
                <a:cs typeface="Arial Black"/>
                <a:sym typeface="Arial Black"/>
              </a:rPr>
              <a:t>Barangay GFPS</a:t>
            </a:r>
            <a:endParaRPr b="1" dirty="0">
              <a:latin typeface="Avenir" panose="02000503020000020003" pitchFamily="2" charset="0"/>
            </a:endParaRPr>
          </a:p>
        </p:txBody>
      </p:sp>
      <p:sp>
        <p:nvSpPr>
          <p:cNvPr id="409" name="Google Shape;409;p27"/>
          <p:cNvSpPr/>
          <p:nvPr/>
        </p:nvSpPr>
        <p:spPr>
          <a:xfrm>
            <a:off x="5096290" y="942590"/>
            <a:ext cx="5178669" cy="914400"/>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Avenir" panose="02000503020000020003" pitchFamily="2" charset="0"/>
                <a:sym typeface="Arial"/>
              </a:rPr>
              <a:t>CO-CHAIR</a:t>
            </a:r>
            <a:endParaRPr>
              <a:latin typeface="Avenir" panose="02000503020000020003" pitchFamily="2" charset="0"/>
            </a:endParaRPr>
          </a:p>
          <a:p>
            <a:pPr marL="0" marR="0" lvl="0" indent="0" algn="ctr" rtl="0">
              <a:spcBef>
                <a:spcPts val="0"/>
              </a:spcBef>
              <a:spcAft>
                <a:spcPts val="0"/>
              </a:spcAft>
              <a:buNone/>
            </a:pPr>
            <a:r>
              <a:rPr lang="en-US" sz="1800">
                <a:solidFill>
                  <a:srgbClr val="000000"/>
                </a:solidFill>
                <a:latin typeface="Avenir" panose="02000503020000020003" pitchFamily="2" charset="0"/>
                <a:sym typeface="Arial"/>
              </a:rPr>
              <a:t>Chair of the Sanggunian Barangay Committee on Women, Children and Family</a:t>
            </a:r>
            <a:endParaRPr>
              <a:latin typeface="Avenir" panose="02000503020000020003" pitchFamily="2" charset="0"/>
            </a:endParaRPr>
          </a:p>
        </p:txBody>
      </p:sp>
      <p:sp>
        <p:nvSpPr>
          <p:cNvPr id="410" name="Google Shape;410;p27"/>
          <p:cNvSpPr/>
          <p:nvPr/>
        </p:nvSpPr>
        <p:spPr>
          <a:xfrm>
            <a:off x="4443620" y="2132186"/>
            <a:ext cx="3304761" cy="914400"/>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Avenir" panose="02000503020000020003" pitchFamily="2" charset="0"/>
                <a:sym typeface="Arial"/>
              </a:rPr>
              <a:t>SECRETARIAT SUPPORT</a:t>
            </a:r>
            <a:endParaRPr>
              <a:latin typeface="Avenir" panose="02000503020000020003" pitchFamily="2" charset="0"/>
            </a:endParaRPr>
          </a:p>
          <a:p>
            <a:pPr marL="0" marR="0" lvl="0" indent="0" algn="ctr" rtl="0">
              <a:spcBef>
                <a:spcPts val="0"/>
              </a:spcBef>
              <a:spcAft>
                <a:spcPts val="0"/>
              </a:spcAft>
              <a:buNone/>
            </a:pPr>
            <a:r>
              <a:rPr lang="en-US" sz="1800">
                <a:solidFill>
                  <a:srgbClr val="000000"/>
                </a:solidFill>
                <a:latin typeface="Avenir" panose="02000503020000020003" pitchFamily="2" charset="0"/>
                <a:sym typeface="Arial"/>
              </a:rPr>
              <a:t>Barangay Secretary</a:t>
            </a:r>
            <a:endParaRPr>
              <a:latin typeface="Avenir" panose="02000503020000020003" pitchFamily="2" charset="0"/>
            </a:endParaRPr>
          </a:p>
        </p:txBody>
      </p:sp>
      <p:sp>
        <p:nvSpPr>
          <p:cNvPr id="411" name="Google Shape;411;p27"/>
          <p:cNvSpPr/>
          <p:nvPr/>
        </p:nvSpPr>
        <p:spPr>
          <a:xfrm>
            <a:off x="1912085" y="3248985"/>
            <a:ext cx="9846729" cy="3429000"/>
          </a:xfrm>
          <a:prstGeom prst="rect">
            <a:avLst/>
          </a:prstGeom>
          <a:solidFill>
            <a:schemeClr val="lt1"/>
          </a:solidFill>
          <a:ln w="38100" cap="flat" cmpd="sng">
            <a:solidFill>
              <a:srgbClr val="463F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dirty="0">
                <a:solidFill>
                  <a:srgbClr val="000000"/>
                </a:solidFill>
                <a:latin typeface="Avenir" panose="02000503020000020003" pitchFamily="2" charset="0"/>
                <a:sym typeface="Arial"/>
              </a:rPr>
              <a:t>	MEMBERS</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Barangay Health Worker</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Barangay Human Rights Action Officer (where existent)</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Barangay Nutrition Scholar</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Barangay Treasurer</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Day Care Worker</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err="1">
                <a:solidFill>
                  <a:srgbClr val="000000"/>
                </a:solidFill>
                <a:latin typeface="Avenir" panose="02000503020000020003" pitchFamily="2" charset="0"/>
                <a:sym typeface="Arial"/>
              </a:rPr>
              <a:t>Lupong</a:t>
            </a:r>
            <a:r>
              <a:rPr lang="en-US" sz="2000" u="none" strike="noStrike" cap="none" dirty="0">
                <a:solidFill>
                  <a:srgbClr val="000000"/>
                </a:solidFill>
                <a:latin typeface="Avenir" panose="02000503020000020003" pitchFamily="2" charset="0"/>
                <a:sym typeface="Arial"/>
              </a:rPr>
              <a:t> </a:t>
            </a:r>
            <a:r>
              <a:rPr lang="en-US" sz="2000" u="none" strike="noStrike" cap="none" dirty="0" err="1">
                <a:solidFill>
                  <a:srgbClr val="000000"/>
                </a:solidFill>
                <a:latin typeface="Avenir" panose="02000503020000020003" pitchFamily="2" charset="0"/>
                <a:sym typeface="Arial"/>
              </a:rPr>
              <a:t>Tagapamayapa</a:t>
            </a:r>
            <a:r>
              <a:rPr lang="en-US" sz="2000" u="none" strike="noStrike" cap="none" dirty="0">
                <a:solidFill>
                  <a:srgbClr val="000000"/>
                </a:solidFill>
                <a:latin typeface="Avenir" panose="02000503020000020003" pitchFamily="2" charset="0"/>
                <a:sym typeface="Arial"/>
              </a:rPr>
              <a:t> Member</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err="1">
                <a:solidFill>
                  <a:srgbClr val="000000"/>
                </a:solidFill>
                <a:latin typeface="Avenir" panose="02000503020000020003" pitchFamily="2" charset="0"/>
                <a:sym typeface="Arial"/>
              </a:rPr>
              <a:t>Sanggunian</a:t>
            </a:r>
            <a:r>
              <a:rPr lang="en-US" sz="2000" u="none" strike="noStrike" cap="none" dirty="0">
                <a:solidFill>
                  <a:srgbClr val="000000"/>
                </a:solidFill>
                <a:latin typeface="Avenir" panose="02000503020000020003" pitchFamily="2" charset="0"/>
                <a:sym typeface="Arial"/>
              </a:rPr>
              <a:t> Barangay Committee on Appropriations</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SK Chairperson</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err="1">
                <a:solidFill>
                  <a:srgbClr val="000000"/>
                </a:solidFill>
                <a:latin typeface="Avenir" panose="02000503020000020003" pitchFamily="2" charset="0"/>
                <a:sym typeface="Arial"/>
              </a:rPr>
              <a:t>Tanod</a:t>
            </a:r>
            <a:r>
              <a:rPr lang="en-US" sz="2000" u="none" strike="noStrike" cap="none" dirty="0">
                <a:solidFill>
                  <a:srgbClr val="000000"/>
                </a:solidFill>
                <a:latin typeface="Avenir" panose="02000503020000020003" pitchFamily="2" charset="0"/>
                <a:sym typeface="Arial"/>
              </a:rPr>
              <a:t> Executive Officer</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Violence Against Women (VAW) Desk Officer</a:t>
            </a:r>
            <a:endParaRPr sz="1600" dirty="0">
              <a:latin typeface="Avenir" panose="02000503020000020003" pitchFamily="2" charset="0"/>
            </a:endParaRPr>
          </a:p>
          <a:p>
            <a:pPr marL="742950" marR="0" lvl="1" indent="-285750" algn="l" rtl="0">
              <a:spcBef>
                <a:spcPts val="0"/>
              </a:spcBef>
              <a:spcAft>
                <a:spcPts val="0"/>
              </a:spcAft>
              <a:buClr>
                <a:srgbClr val="000000"/>
              </a:buClr>
              <a:buSzPts val="1800"/>
              <a:buFont typeface="Arial"/>
              <a:buChar char="-"/>
            </a:pPr>
            <a:r>
              <a:rPr lang="en-US" sz="2000" u="none" strike="noStrike" cap="none" dirty="0">
                <a:solidFill>
                  <a:srgbClr val="000000"/>
                </a:solidFill>
                <a:latin typeface="Avenir" panose="02000503020000020003" pitchFamily="2" charset="0"/>
                <a:sym typeface="Arial"/>
              </a:rPr>
              <a:t>Representation from Women’s organization/s existing in the barangay level</a:t>
            </a:r>
            <a:endParaRPr sz="1600" dirty="0">
              <a:latin typeface="Avenir" panose="02000503020000020003" pitchFamily="2" charset="0"/>
            </a:endParaRPr>
          </a:p>
        </p:txBody>
      </p:sp>
      <p:cxnSp>
        <p:nvCxnSpPr>
          <p:cNvPr id="412" name="Google Shape;412;p27"/>
          <p:cNvCxnSpPr/>
          <p:nvPr/>
        </p:nvCxnSpPr>
        <p:spPr>
          <a:xfrm>
            <a:off x="3529221" y="1856990"/>
            <a:ext cx="0" cy="1295400"/>
          </a:xfrm>
          <a:prstGeom prst="straightConnector1">
            <a:avLst/>
          </a:prstGeom>
          <a:noFill/>
          <a:ln w="25400" cap="flat" cmpd="sng">
            <a:solidFill>
              <a:srgbClr val="FF0000"/>
            </a:solidFill>
            <a:prstDash val="solid"/>
            <a:miter lim="800000"/>
            <a:headEnd type="none" w="sm" len="sm"/>
            <a:tailEnd type="none" w="sm" len="sm"/>
          </a:ln>
        </p:spPr>
      </p:cxnSp>
      <p:cxnSp>
        <p:nvCxnSpPr>
          <p:cNvPr id="413" name="Google Shape;413;p27"/>
          <p:cNvCxnSpPr/>
          <p:nvPr/>
        </p:nvCxnSpPr>
        <p:spPr>
          <a:xfrm>
            <a:off x="3529221" y="2589386"/>
            <a:ext cx="914400" cy="0"/>
          </a:xfrm>
          <a:prstGeom prst="straightConnector1">
            <a:avLst/>
          </a:prstGeom>
          <a:noFill/>
          <a:ln w="25400" cap="flat" cmpd="sng">
            <a:solidFill>
              <a:srgbClr val="FF0000"/>
            </a:solidFill>
            <a:prstDash val="solid"/>
            <a:miter lim="800000"/>
            <a:headEnd type="none" w="sm" len="sm"/>
            <a:tailEnd type="none" w="sm" len="sm"/>
          </a:ln>
        </p:spPr>
      </p:cxnSp>
      <p:cxnSp>
        <p:nvCxnSpPr>
          <p:cNvPr id="414" name="Google Shape;414;p27"/>
          <p:cNvCxnSpPr>
            <a:cxnSpLocks/>
            <a:stCxn id="407" idx="3"/>
          </p:cNvCxnSpPr>
          <p:nvPr/>
        </p:nvCxnSpPr>
        <p:spPr>
          <a:xfrm>
            <a:off x="4892028" y="1399790"/>
            <a:ext cx="204263" cy="0"/>
          </a:xfrm>
          <a:prstGeom prst="straightConnector1">
            <a:avLst/>
          </a:prstGeom>
          <a:noFill/>
          <a:ln w="25400" cap="flat" cmpd="sng">
            <a:solidFill>
              <a:srgbClr val="FF0000"/>
            </a:solidFill>
            <a:prstDash val="solid"/>
            <a:miter lim="800000"/>
            <a:headEnd type="none" w="sm" len="sm"/>
            <a:tailEnd type="none" w="sm" len="sm"/>
          </a:ln>
        </p:spPr>
      </p:cxnSp>
    </p:spTree>
    <p:extLst>
      <p:ext uri="{BB962C8B-B14F-4D97-AF65-F5344CB8AC3E}">
        <p14:creationId xmlns:p14="http://schemas.microsoft.com/office/powerpoint/2010/main" val="675278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24dd10bd064_0_878"/>
          <p:cNvSpPr txBox="1"/>
          <p:nvPr/>
        </p:nvSpPr>
        <p:spPr>
          <a:xfrm>
            <a:off x="1702653" y="273050"/>
            <a:ext cx="8786700" cy="708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US" sz="4600" b="1" dirty="0">
                <a:solidFill>
                  <a:schemeClr val="dk1"/>
                </a:solidFill>
                <a:latin typeface="Alatsi"/>
                <a:ea typeface="Alatsi"/>
                <a:cs typeface="Alatsi"/>
                <a:sym typeface="Alatsi"/>
              </a:rPr>
              <a:t>General Functions of the GFPS</a:t>
            </a:r>
            <a:endParaRPr sz="3500" dirty="0"/>
          </a:p>
        </p:txBody>
      </p:sp>
      <p:sp>
        <p:nvSpPr>
          <p:cNvPr id="941" name="Google Shape;941;g24dd10bd064_0_878"/>
          <p:cNvSpPr txBox="1"/>
          <p:nvPr/>
        </p:nvSpPr>
        <p:spPr>
          <a:xfrm rot="-5400000">
            <a:off x="-1598745" y="3366686"/>
            <a:ext cx="4587900" cy="277200"/>
          </a:xfrm>
          <a:prstGeom prst="rect">
            <a:avLst/>
          </a:prstGeom>
          <a:noFill/>
          <a:ln>
            <a:noFill/>
          </a:ln>
        </p:spPr>
        <p:txBody>
          <a:bodyPr spcFirstLastPara="1" wrap="square" lIns="0" tIns="0" rIns="0" bIns="0" anchor="t" anchorCtr="0">
            <a:spAutoFit/>
          </a:bodyPr>
          <a:lstStyle/>
          <a:p>
            <a:pPr marL="0" marR="0" lvl="0" indent="0" algn="ctr" rtl="0">
              <a:lnSpc>
                <a:spcPct val="139963"/>
              </a:lnSpc>
              <a:spcBef>
                <a:spcPts val="0"/>
              </a:spcBef>
              <a:spcAft>
                <a:spcPts val="0"/>
              </a:spcAft>
              <a:buNone/>
            </a:pPr>
            <a:r>
              <a:rPr lang="en-US" sz="1800" b="1">
                <a:latin typeface="Alatsi"/>
                <a:ea typeface="Alatsi"/>
                <a:cs typeface="Alatsi"/>
                <a:sym typeface="Alatsi"/>
              </a:rPr>
              <a:t>Creation/Strengthening of GFPS</a:t>
            </a:r>
            <a:endParaRPr sz="900"/>
          </a:p>
        </p:txBody>
      </p:sp>
      <p:cxnSp>
        <p:nvCxnSpPr>
          <p:cNvPr id="942" name="Google Shape;942;g24dd10bd064_0_878"/>
          <p:cNvCxnSpPr/>
          <p:nvPr/>
        </p:nvCxnSpPr>
        <p:spPr>
          <a:xfrm rot="10800000">
            <a:off x="727502" y="5297631"/>
            <a:ext cx="0" cy="1560300"/>
          </a:xfrm>
          <a:prstGeom prst="straightConnector1">
            <a:avLst/>
          </a:prstGeom>
          <a:noFill/>
          <a:ln w="114300" cap="flat" cmpd="sng">
            <a:solidFill>
              <a:srgbClr val="DD7E6B"/>
            </a:solidFill>
            <a:prstDash val="solid"/>
            <a:round/>
            <a:headEnd type="none" w="sm" len="sm"/>
            <a:tailEnd type="none" w="sm" len="sm"/>
          </a:ln>
        </p:spPr>
      </p:cxnSp>
      <p:cxnSp>
        <p:nvCxnSpPr>
          <p:cNvPr id="943" name="Google Shape;943;g24dd10bd064_0_878"/>
          <p:cNvCxnSpPr/>
          <p:nvPr/>
        </p:nvCxnSpPr>
        <p:spPr>
          <a:xfrm rot="10800000">
            <a:off x="727000" y="-69800"/>
            <a:ext cx="0" cy="1831500"/>
          </a:xfrm>
          <a:prstGeom prst="straightConnector1">
            <a:avLst/>
          </a:prstGeom>
          <a:noFill/>
          <a:ln w="114300" cap="flat" cmpd="sng">
            <a:solidFill>
              <a:srgbClr val="DD7E6B"/>
            </a:solidFill>
            <a:prstDash val="solid"/>
            <a:round/>
            <a:headEnd type="none" w="sm" len="sm"/>
            <a:tailEnd type="none" w="sm" len="sm"/>
          </a:ln>
        </p:spPr>
      </p:cxnSp>
      <p:sp>
        <p:nvSpPr>
          <p:cNvPr id="944" name="Google Shape;944;g24dd10bd064_0_878"/>
          <p:cNvSpPr/>
          <p:nvPr/>
        </p:nvSpPr>
        <p:spPr>
          <a:xfrm>
            <a:off x="156708" y="-1201005"/>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sp>
        <p:nvSpPr>
          <p:cNvPr id="945" name="Google Shape;945;g24dd10bd064_0_878"/>
          <p:cNvSpPr/>
          <p:nvPr/>
        </p:nvSpPr>
        <p:spPr>
          <a:xfrm>
            <a:off x="7869859" y="6172200"/>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grpSp>
        <p:nvGrpSpPr>
          <p:cNvPr id="946" name="Google Shape;946;g24dd10bd064_0_878"/>
          <p:cNvGrpSpPr/>
          <p:nvPr/>
        </p:nvGrpSpPr>
        <p:grpSpPr>
          <a:xfrm>
            <a:off x="1695425" y="1105973"/>
            <a:ext cx="4231175" cy="940923"/>
            <a:chOff x="0" y="0"/>
            <a:chExt cx="6004221" cy="1219286"/>
          </a:xfrm>
        </p:grpSpPr>
        <p:sp>
          <p:nvSpPr>
            <p:cNvPr id="947" name="Google Shape;947;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EDB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48" name="Google Shape;948;g24dd10bd064_0_878"/>
            <p:cNvSpPr txBox="1"/>
            <p:nvPr/>
          </p:nvSpPr>
          <p:spPr>
            <a:xfrm>
              <a:off x="108131" y="122039"/>
              <a:ext cx="5703900" cy="998400"/>
            </a:xfrm>
            <a:prstGeom prst="rect">
              <a:avLst/>
            </a:prstGeom>
            <a:no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Clr>
                  <a:schemeClr val="dk1"/>
                </a:buClr>
                <a:buFont typeface="Arial"/>
                <a:buNone/>
              </a:pPr>
              <a:r>
                <a:rPr lang="en-US" sz="2300" b="1">
                  <a:solidFill>
                    <a:schemeClr val="dk1"/>
                  </a:solidFill>
                  <a:latin typeface="Alatsi"/>
                  <a:ea typeface="Alatsi"/>
                  <a:cs typeface="Alatsi"/>
                  <a:sym typeface="Alatsi"/>
                </a:rPr>
                <a:t>Lead gender mainstreaming initiatives/efforts</a:t>
              </a:r>
              <a:endParaRPr sz="2000"/>
            </a:p>
          </p:txBody>
        </p:sp>
      </p:grpSp>
      <p:grpSp>
        <p:nvGrpSpPr>
          <p:cNvPr id="949" name="Google Shape;949;g24dd10bd064_0_878"/>
          <p:cNvGrpSpPr/>
          <p:nvPr/>
        </p:nvGrpSpPr>
        <p:grpSpPr>
          <a:xfrm>
            <a:off x="1695425" y="2172773"/>
            <a:ext cx="4231175" cy="940923"/>
            <a:chOff x="0" y="0"/>
            <a:chExt cx="6004221" cy="1219286"/>
          </a:xfrm>
        </p:grpSpPr>
        <p:sp>
          <p:nvSpPr>
            <p:cNvPr id="950" name="Google Shape;950;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51" name="Google Shape;951;g24dd10bd064_0_878"/>
            <p:cNvSpPr txBox="1"/>
            <p:nvPr/>
          </p:nvSpPr>
          <p:spPr>
            <a:xfrm>
              <a:off x="108131" y="122039"/>
              <a:ext cx="5703900" cy="998400"/>
            </a:xfrm>
            <a:prstGeom prst="rect">
              <a:avLst/>
            </a:prstGeom>
            <a:no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None/>
              </a:pPr>
              <a:r>
                <a:rPr lang="en-US" sz="2300" b="1" dirty="0">
                  <a:solidFill>
                    <a:schemeClr val="dk1"/>
                  </a:solidFill>
                  <a:latin typeface="Alatsi"/>
                  <a:ea typeface="Alatsi"/>
                  <a:cs typeface="Alatsi"/>
                  <a:sym typeface="Alatsi"/>
                </a:rPr>
                <a:t>Capacitate all personnel on GAD</a:t>
              </a:r>
              <a:endParaRPr sz="2000" dirty="0"/>
            </a:p>
          </p:txBody>
        </p:sp>
      </p:grpSp>
      <p:grpSp>
        <p:nvGrpSpPr>
          <p:cNvPr id="952" name="Google Shape;952;g24dd10bd064_0_878"/>
          <p:cNvGrpSpPr/>
          <p:nvPr/>
        </p:nvGrpSpPr>
        <p:grpSpPr>
          <a:xfrm>
            <a:off x="1695425" y="3239573"/>
            <a:ext cx="4231175" cy="940923"/>
            <a:chOff x="0" y="0"/>
            <a:chExt cx="6004221" cy="1219286"/>
          </a:xfrm>
        </p:grpSpPr>
        <p:sp>
          <p:nvSpPr>
            <p:cNvPr id="953" name="Google Shape;953;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54" name="Google Shape;954;g24dd10bd064_0_878"/>
            <p:cNvSpPr txBox="1"/>
            <p:nvPr/>
          </p:nvSpPr>
          <p:spPr>
            <a:xfrm>
              <a:off x="108131" y="122039"/>
              <a:ext cx="5703900" cy="998400"/>
            </a:xfrm>
            <a:prstGeom prst="rect">
              <a:avLst/>
            </a:prstGeom>
            <a:solidFill>
              <a:srgbClr val="FFF2CC"/>
            </a:solid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Clr>
                  <a:schemeClr val="dk1"/>
                </a:buClr>
                <a:buFont typeface="Arial"/>
                <a:buNone/>
              </a:pPr>
              <a:r>
                <a:rPr lang="en-US" sz="2300" b="1" dirty="0">
                  <a:solidFill>
                    <a:schemeClr val="dk1"/>
                  </a:solidFill>
                  <a:latin typeface="Alatsi"/>
                  <a:ea typeface="Alatsi"/>
                  <a:cs typeface="Alatsi"/>
                  <a:sym typeface="Alatsi"/>
                </a:rPr>
                <a:t>Promote and pursue participation of women</a:t>
              </a:r>
              <a:endParaRPr sz="2000" dirty="0"/>
            </a:p>
          </p:txBody>
        </p:sp>
      </p:grpSp>
      <p:grpSp>
        <p:nvGrpSpPr>
          <p:cNvPr id="955" name="Google Shape;955;g24dd10bd064_0_878"/>
          <p:cNvGrpSpPr/>
          <p:nvPr/>
        </p:nvGrpSpPr>
        <p:grpSpPr>
          <a:xfrm>
            <a:off x="1695425" y="4306373"/>
            <a:ext cx="4231175" cy="940923"/>
            <a:chOff x="0" y="0"/>
            <a:chExt cx="6004221" cy="1219286"/>
          </a:xfrm>
        </p:grpSpPr>
        <p:sp>
          <p:nvSpPr>
            <p:cNvPr id="956" name="Google Shape;956;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57" name="Google Shape;957;g24dd10bd064_0_878"/>
            <p:cNvSpPr txBox="1"/>
            <p:nvPr/>
          </p:nvSpPr>
          <p:spPr>
            <a:xfrm>
              <a:off x="108131" y="122039"/>
              <a:ext cx="5703900" cy="998400"/>
            </a:xfrm>
            <a:prstGeom prst="rect">
              <a:avLst/>
            </a:prstGeom>
            <a:solidFill>
              <a:srgbClr val="D9EAD3"/>
            </a:solid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None/>
              </a:pPr>
              <a:r>
                <a:rPr lang="en-US" sz="2300" b="1" dirty="0">
                  <a:solidFill>
                    <a:schemeClr val="dk1"/>
                  </a:solidFill>
                  <a:latin typeface="Alatsi"/>
                  <a:ea typeface="Alatsi"/>
                  <a:cs typeface="Alatsi"/>
                  <a:sym typeface="Alatsi"/>
                </a:rPr>
                <a:t>Strengthen external link with other agencies on GAD</a:t>
              </a:r>
              <a:endParaRPr sz="2000" dirty="0"/>
            </a:p>
          </p:txBody>
        </p:sp>
      </p:grpSp>
      <p:grpSp>
        <p:nvGrpSpPr>
          <p:cNvPr id="958" name="Google Shape;958;g24dd10bd064_0_878"/>
          <p:cNvGrpSpPr/>
          <p:nvPr/>
        </p:nvGrpSpPr>
        <p:grpSpPr>
          <a:xfrm>
            <a:off x="1695425" y="5373173"/>
            <a:ext cx="4231175" cy="940923"/>
            <a:chOff x="0" y="0"/>
            <a:chExt cx="6004221" cy="1219286"/>
          </a:xfrm>
        </p:grpSpPr>
        <p:sp>
          <p:nvSpPr>
            <p:cNvPr id="959" name="Google Shape;959;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60" name="Google Shape;960;g24dd10bd064_0_878"/>
            <p:cNvSpPr txBox="1"/>
            <p:nvPr/>
          </p:nvSpPr>
          <p:spPr>
            <a:xfrm>
              <a:off x="108131" y="122039"/>
              <a:ext cx="5703900" cy="998400"/>
            </a:xfrm>
            <a:prstGeom prst="rect">
              <a:avLst/>
            </a:prstGeom>
            <a:solidFill>
              <a:srgbClr val="C9DAF8"/>
            </a:solid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None/>
              </a:pPr>
              <a:r>
                <a:rPr lang="en-US" sz="2300" b="1">
                  <a:solidFill>
                    <a:schemeClr val="dk1"/>
                  </a:solidFill>
                  <a:latin typeface="Alatsi"/>
                  <a:ea typeface="Alatsi"/>
                  <a:cs typeface="Alatsi"/>
                  <a:sym typeface="Alatsi"/>
                </a:rPr>
                <a:t>Lead in monitoring the implementation of GPB</a:t>
              </a:r>
              <a:endParaRPr sz="2000"/>
            </a:p>
          </p:txBody>
        </p:sp>
      </p:grpSp>
      <p:grpSp>
        <p:nvGrpSpPr>
          <p:cNvPr id="961" name="Google Shape;961;g24dd10bd064_0_878"/>
          <p:cNvGrpSpPr/>
          <p:nvPr/>
        </p:nvGrpSpPr>
        <p:grpSpPr>
          <a:xfrm>
            <a:off x="6343625" y="1410773"/>
            <a:ext cx="4231175" cy="940923"/>
            <a:chOff x="0" y="0"/>
            <a:chExt cx="6004221" cy="1219286"/>
          </a:xfrm>
        </p:grpSpPr>
        <p:sp>
          <p:nvSpPr>
            <p:cNvPr id="962" name="Google Shape;962;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63" name="Google Shape;963;g24dd10bd064_0_878"/>
            <p:cNvSpPr txBox="1"/>
            <p:nvPr/>
          </p:nvSpPr>
          <p:spPr>
            <a:xfrm>
              <a:off x="108131" y="122039"/>
              <a:ext cx="5703900" cy="998400"/>
            </a:xfrm>
            <a:prstGeom prst="rect">
              <a:avLst/>
            </a:prstGeom>
            <a:solidFill>
              <a:srgbClr val="D9D2E9"/>
            </a:solid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None/>
              </a:pPr>
              <a:r>
                <a:rPr lang="en-US" sz="2300" b="1" dirty="0">
                  <a:solidFill>
                    <a:schemeClr val="dk1"/>
                  </a:solidFill>
                  <a:latin typeface="Alatsi"/>
                  <a:ea typeface="Alatsi"/>
                  <a:cs typeface="Alatsi"/>
                  <a:sym typeface="Alatsi"/>
                </a:rPr>
                <a:t>Formulate GAD policies</a:t>
              </a:r>
              <a:endParaRPr sz="2000" dirty="0"/>
            </a:p>
          </p:txBody>
        </p:sp>
      </p:grpSp>
      <p:grpSp>
        <p:nvGrpSpPr>
          <p:cNvPr id="964" name="Google Shape;964;g24dd10bd064_0_878"/>
          <p:cNvGrpSpPr/>
          <p:nvPr/>
        </p:nvGrpSpPr>
        <p:grpSpPr>
          <a:xfrm>
            <a:off x="6343625" y="2477573"/>
            <a:ext cx="4231175" cy="940923"/>
            <a:chOff x="0" y="0"/>
            <a:chExt cx="6004221" cy="1219286"/>
          </a:xfrm>
        </p:grpSpPr>
        <p:sp>
          <p:nvSpPr>
            <p:cNvPr id="965" name="Google Shape;965;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66" name="Google Shape;966;g24dd10bd064_0_878"/>
            <p:cNvSpPr txBox="1"/>
            <p:nvPr/>
          </p:nvSpPr>
          <p:spPr>
            <a:xfrm>
              <a:off x="108131" y="122039"/>
              <a:ext cx="5703900" cy="998400"/>
            </a:xfrm>
            <a:prstGeom prst="rect">
              <a:avLst/>
            </a:prstGeom>
            <a:solidFill>
              <a:srgbClr val="EAD1DC"/>
            </a:solid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None/>
              </a:pPr>
              <a:r>
                <a:rPr lang="en-US" sz="2300" b="1">
                  <a:solidFill>
                    <a:schemeClr val="dk1"/>
                  </a:solidFill>
                  <a:latin typeface="Alatsi"/>
                  <a:ea typeface="Alatsi"/>
                  <a:cs typeface="Alatsi"/>
                  <a:sym typeface="Alatsi"/>
                </a:rPr>
                <a:t>Set up appropriate mechanism</a:t>
              </a:r>
              <a:endParaRPr sz="2000"/>
            </a:p>
          </p:txBody>
        </p:sp>
      </p:grpSp>
      <p:grpSp>
        <p:nvGrpSpPr>
          <p:cNvPr id="967" name="Google Shape;967;g24dd10bd064_0_878"/>
          <p:cNvGrpSpPr/>
          <p:nvPr/>
        </p:nvGrpSpPr>
        <p:grpSpPr>
          <a:xfrm>
            <a:off x="6343625" y="3544373"/>
            <a:ext cx="4231175" cy="940923"/>
            <a:chOff x="0" y="0"/>
            <a:chExt cx="6004221" cy="1219286"/>
          </a:xfrm>
        </p:grpSpPr>
        <p:sp>
          <p:nvSpPr>
            <p:cNvPr id="968" name="Google Shape;968;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D5A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69" name="Google Shape;969;g24dd10bd064_0_878"/>
            <p:cNvSpPr txBox="1"/>
            <p:nvPr/>
          </p:nvSpPr>
          <p:spPr>
            <a:xfrm>
              <a:off x="108131" y="122039"/>
              <a:ext cx="5703900" cy="998400"/>
            </a:xfrm>
            <a:prstGeom prst="rect">
              <a:avLst/>
            </a:prstGeom>
            <a:solidFill>
              <a:srgbClr val="D5A6BD"/>
            </a:solid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None/>
              </a:pPr>
              <a:r>
                <a:rPr lang="en-US" sz="2300" b="1">
                  <a:solidFill>
                    <a:schemeClr val="dk1"/>
                  </a:solidFill>
                  <a:latin typeface="Alatsi"/>
                  <a:ea typeface="Alatsi"/>
                  <a:cs typeface="Alatsi"/>
                  <a:sym typeface="Alatsi"/>
                </a:rPr>
                <a:t>Coordinate GAD efforts of the different units</a:t>
              </a:r>
              <a:endParaRPr sz="2000"/>
            </a:p>
          </p:txBody>
        </p:sp>
      </p:grpSp>
      <p:grpSp>
        <p:nvGrpSpPr>
          <p:cNvPr id="970" name="Google Shape;970;g24dd10bd064_0_878"/>
          <p:cNvGrpSpPr/>
          <p:nvPr/>
        </p:nvGrpSpPr>
        <p:grpSpPr>
          <a:xfrm>
            <a:off x="6343625" y="4611175"/>
            <a:ext cx="4231175" cy="1370477"/>
            <a:chOff x="0" y="0"/>
            <a:chExt cx="6004221" cy="1219286"/>
          </a:xfrm>
        </p:grpSpPr>
        <p:sp>
          <p:nvSpPr>
            <p:cNvPr id="971" name="Google Shape;971;g24dd10bd064_0_878"/>
            <p:cNvSpPr/>
            <p:nvPr/>
          </p:nvSpPr>
          <p:spPr>
            <a:xfrm>
              <a:off x="0" y="0"/>
              <a:ext cx="6004221" cy="1219286"/>
            </a:xfrm>
            <a:custGeom>
              <a:avLst/>
              <a:gdLst/>
              <a:ahLst/>
              <a:cxnLst/>
              <a:rect l="l" t="t" r="r" b="b"/>
              <a:pathLst>
                <a:path w="6004221" h="1219286" extrusionOk="0">
                  <a:moveTo>
                    <a:pt x="9728" y="0"/>
                  </a:moveTo>
                  <a:lnTo>
                    <a:pt x="5994494" y="0"/>
                  </a:lnTo>
                  <a:cubicBezTo>
                    <a:pt x="5997074" y="0"/>
                    <a:pt x="5999548" y="1025"/>
                    <a:pt x="6001372" y="2849"/>
                  </a:cubicBezTo>
                  <a:cubicBezTo>
                    <a:pt x="6003197" y="4673"/>
                    <a:pt x="6004221" y="7148"/>
                    <a:pt x="6004221" y="9728"/>
                  </a:cubicBezTo>
                  <a:lnTo>
                    <a:pt x="6004221" y="1209559"/>
                  </a:lnTo>
                  <a:cubicBezTo>
                    <a:pt x="6004221" y="1214931"/>
                    <a:pt x="5999866" y="1219286"/>
                    <a:pt x="5994494" y="1219286"/>
                  </a:cubicBezTo>
                  <a:lnTo>
                    <a:pt x="9728" y="1219286"/>
                  </a:lnTo>
                  <a:cubicBezTo>
                    <a:pt x="7148" y="1219286"/>
                    <a:pt x="4673" y="1218261"/>
                    <a:pt x="2849" y="1216437"/>
                  </a:cubicBezTo>
                  <a:cubicBezTo>
                    <a:pt x="1025" y="1214613"/>
                    <a:pt x="0" y="1212139"/>
                    <a:pt x="0" y="1209559"/>
                  </a:cubicBezTo>
                  <a:lnTo>
                    <a:pt x="0" y="9728"/>
                  </a:lnTo>
                  <a:cubicBezTo>
                    <a:pt x="0" y="4355"/>
                    <a:pt x="4355" y="0"/>
                    <a:pt x="9728" y="0"/>
                  </a:cubicBezTo>
                  <a:close/>
                </a:path>
              </a:pathLst>
            </a:cu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p>
          </p:txBody>
        </p:sp>
        <p:sp>
          <p:nvSpPr>
            <p:cNvPr id="972" name="Google Shape;972;g24dd10bd064_0_878"/>
            <p:cNvSpPr txBox="1"/>
            <p:nvPr/>
          </p:nvSpPr>
          <p:spPr>
            <a:xfrm>
              <a:off x="108131" y="122039"/>
              <a:ext cx="5703900" cy="998400"/>
            </a:xfrm>
            <a:prstGeom prst="rect">
              <a:avLst/>
            </a:prstGeom>
            <a:solidFill>
              <a:srgbClr val="B4A7D6"/>
            </a:solidFill>
            <a:ln>
              <a:noFill/>
            </a:ln>
          </p:spPr>
          <p:txBody>
            <a:bodyPr spcFirstLastPara="1" wrap="square" lIns="190500" tIns="190500" rIns="190500" bIns="190500" anchor="ctr" anchorCtr="0">
              <a:noAutofit/>
            </a:bodyPr>
            <a:lstStyle/>
            <a:p>
              <a:pPr marL="0" lvl="0" indent="0" algn="ctr" rtl="0">
                <a:lnSpc>
                  <a:spcPct val="100000"/>
                </a:lnSpc>
                <a:spcBef>
                  <a:spcPts val="0"/>
                </a:spcBef>
                <a:spcAft>
                  <a:spcPts val="0"/>
                </a:spcAft>
                <a:buNone/>
              </a:pPr>
              <a:r>
                <a:rPr lang="en-US" sz="2300" b="1">
                  <a:solidFill>
                    <a:schemeClr val="dk1"/>
                  </a:solidFill>
                  <a:latin typeface="Alatsi"/>
                  <a:ea typeface="Alatsi"/>
                  <a:cs typeface="Alatsi"/>
                  <a:sym typeface="Alatsi"/>
                </a:rPr>
                <a:t>Prepare GAD Plan and Budget and GAD Accomplishment Report</a:t>
              </a:r>
              <a:endParaRPr sz="2000"/>
            </a:p>
          </p:txBody>
        </p:sp>
      </p:grpSp>
    </p:spTree>
    <p:extLst>
      <p:ext uri="{BB962C8B-B14F-4D97-AF65-F5344CB8AC3E}">
        <p14:creationId xmlns:p14="http://schemas.microsoft.com/office/powerpoint/2010/main" val="2923899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2384E5-9A2A-9488-20E1-AACD86C35F19}"/>
              </a:ext>
            </a:extLst>
          </p:cNvPr>
          <p:cNvSpPr txBox="1"/>
          <p:nvPr/>
        </p:nvSpPr>
        <p:spPr>
          <a:xfrm>
            <a:off x="615820" y="749550"/>
            <a:ext cx="11047445" cy="5262979"/>
          </a:xfrm>
          <a:prstGeom prst="rect">
            <a:avLst/>
          </a:prstGeom>
          <a:noFill/>
        </p:spPr>
        <p:txBody>
          <a:bodyPr wrap="square">
            <a:spAutoFit/>
          </a:bodyPr>
          <a:lstStyle/>
          <a:p>
            <a:r>
              <a:rPr lang="en-PH" sz="2400" b="0" i="0" dirty="0">
                <a:solidFill>
                  <a:schemeClr val="tx1"/>
                </a:solidFill>
                <a:effectLst/>
                <a:latin typeface="Barlow" pitchFamily="2" charset="77"/>
              </a:rPr>
              <a:t>5.1.9.10. </a:t>
            </a:r>
            <a:r>
              <a:rPr lang="en-PH" sz="2400" b="1" i="0" dirty="0">
                <a:solidFill>
                  <a:schemeClr val="tx1"/>
                </a:solidFill>
                <a:effectLst/>
                <a:latin typeface="Barlow" pitchFamily="2" charset="77"/>
              </a:rPr>
              <a:t>Ensure that all personnel of the LGU, including the planning and finance officers (</a:t>
            </a:r>
            <a:r>
              <a:rPr lang="en-PH" sz="2400" b="1" i="0" u="sng" dirty="0">
                <a:solidFill>
                  <a:schemeClr val="tx1"/>
                </a:solidFill>
                <a:effectLst/>
                <a:latin typeface="Barlow" pitchFamily="2" charset="77"/>
              </a:rPr>
              <a:t>e.g., accountants, budget officers, and auditors</a:t>
            </a:r>
            <a:r>
              <a:rPr lang="en-PH" sz="2400" b="1" i="0" dirty="0">
                <a:solidFill>
                  <a:schemeClr val="tx1"/>
                </a:solidFill>
                <a:effectLst/>
                <a:latin typeface="Barlow" pitchFamily="2" charset="77"/>
              </a:rPr>
              <a:t>), </a:t>
            </a:r>
            <a:r>
              <a:rPr lang="en-PH" sz="2400" b="0" i="0" dirty="0">
                <a:solidFill>
                  <a:schemeClr val="tx1"/>
                </a:solidFill>
                <a:effectLst/>
                <a:latin typeface="Barlow" pitchFamily="2" charset="77"/>
              </a:rPr>
              <a:t>are capacitated on GAD. Along this line, the GFPS will recommend and plan an appropriate capacity development program on GAD for its employees as part of and implemented under its regular human resource development program; and</a:t>
            </a:r>
          </a:p>
          <a:p>
            <a:br>
              <a:rPr lang="en-PH" sz="2400" dirty="0"/>
            </a:br>
            <a:r>
              <a:rPr lang="en-PH" sz="2400" b="0" i="0" dirty="0">
                <a:solidFill>
                  <a:srgbClr val="7030A0"/>
                </a:solidFill>
                <a:effectLst/>
                <a:latin typeface="Barlow" pitchFamily="2" charset="77"/>
              </a:rPr>
              <a:t>5.1.9.11. The GFPS of the province/city/municipality through their respective (TWGs) shall facilitate the review and endorsement of GPBs of LGUs within their jurisdiction based on the alignment of the GPB to the Provincial Development and Physical Framework Plan (PDPFP), the Comprehensive Development Plan (CDP), the Local Development Investment Program (LDIP), and the Annual Investment Program (AIP); on the gender responsiveness of content (i.e., relevance of the GAD PPAs to the identified gender issues); and the correctness and alignment of entries in the GPB form.</a:t>
            </a:r>
          </a:p>
        </p:txBody>
      </p:sp>
    </p:spTree>
    <p:extLst>
      <p:ext uri="{BB962C8B-B14F-4D97-AF65-F5344CB8AC3E}">
        <p14:creationId xmlns:p14="http://schemas.microsoft.com/office/powerpoint/2010/main" val="3472761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20;p28">
            <a:extLst>
              <a:ext uri="{FF2B5EF4-FFF2-40B4-BE49-F238E27FC236}">
                <a16:creationId xmlns:a16="http://schemas.microsoft.com/office/drawing/2014/main" id="{0A779F32-99D0-C773-246E-C643AF9AFC57}"/>
              </a:ext>
            </a:extLst>
          </p:cNvPr>
          <p:cNvSpPr/>
          <p:nvPr/>
        </p:nvSpPr>
        <p:spPr>
          <a:xfrm>
            <a:off x="182041" y="1001281"/>
            <a:ext cx="3053674" cy="1141805"/>
          </a:xfrm>
          <a:prstGeom prst="ellipse">
            <a:avLst/>
          </a:prstGeom>
          <a:solidFill>
            <a:srgbClr val="FFA303"/>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2400" b="1" dirty="0">
                <a:solidFill>
                  <a:schemeClr val="dk1"/>
                </a:solidFill>
                <a:latin typeface="Avenir Black" panose="02000503020000020003" pitchFamily="2" charset="0"/>
                <a:ea typeface="Arial Black"/>
                <a:cs typeface="Arial Black"/>
                <a:sym typeface="Arial Black"/>
              </a:rPr>
              <a:t>GFPS Chairperson</a:t>
            </a:r>
            <a:endParaRPr sz="2400" b="1" dirty="0">
              <a:solidFill>
                <a:schemeClr val="dk1"/>
              </a:solidFill>
              <a:latin typeface="Avenir Black" panose="02000503020000020003" pitchFamily="2" charset="0"/>
              <a:ea typeface="Arial Black"/>
              <a:cs typeface="Arial Black"/>
              <a:sym typeface="Arial Black"/>
            </a:endParaRPr>
          </a:p>
        </p:txBody>
      </p:sp>
      <p:sp>
        <p:nvSpPr>
          <p:cNvPr id="4" name="Google Shape;421;p28">
            <a:extLst>
              <a:ext uri="{FF2B5EF4-FFF2-40B4-BE49-F238E27FC236}">
                <a16:creationId xmlns:a16="http://schemas.microsoft.com/office/drawing/2014/main" id="{CA09D837-9D4C-A126-DF27-AF390E1A2804}"/>
              </a:ext>
            </a:extLst>
          </p:cNvPr>
          <p:cNvSpPr/>
          <p:nvPr/>
        </p:nvSpPr>
        <p:spPr>
          <a:xfrm>
            <a:off x="133651" y="3691129"/>
            <a:ext cx="3035430" cy="1116776"/>
          </a:xfrm>
          <a:prstGeom prst="ellipse">
            <a:avLst/>
          </a:prstGeom>
          <a:solidFill>
            <a:srgbClr val="FBE171">
              <a:alpha val="69019"/>
            </a:srgbClr>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2400" b="1" dirty="0">
                <a:solidFill>
                  <a:schemeClr val="dk1"/>
                </a:solidFill>
                <a:latin typeface="Avenir Black" panose="02000503020000020003" pitchFamily="2" charset="0"/>
                <a:ea typeface="Arial Black"/>
                <a:cs typeface="Arial Black"/>
                <a:sym typeface="Arial Black"/>
              </a:rPr>
              <a:t>GFPS</a:t>
            </a:r>
            <a:r>
              <a:rPr lang="en-US" sz="2400" dirty="0">
                <a:solidFill>
                  <a:schemeClr val="dk1"/>
                </a:solidFill>
                <a:latin typeface="Avenir" panose="02000503020000020003" pitchFamily="2" charset="0"/>
                <a:ea typeface="Arial Black"/>
                <a:cs typeface="Arial Black"/>
                <a:sym typeface="Arial Black"/>
              </a:rPr>
              <a:t> </a:t>
            </a:r>
            <a:r>
              <a:rPr lang="en-US" sz="2400" b="1" dirty="0">
                <a:solidFill>
                  <a:schemeClr val="tx1"/>
                </a:solidFill>
                <a:latin typeface="Avenir Black" panose="02000503020000020003" pitchFamily="2" charset="0"/>
                <a:ea typeface="Arial Black"/>
                <a:cs typeface="Arial Black"/>
                <a:sym typeface="Arial Black"/>
              </a:rPr>
              <a:t>EXECOM</a:t>
            </a:r>
            <a:endParaRPr sz="2400" b="1" dirty="0">
              <a:solidFill>
                <a:schemeClr val="tx1"/>
              </a:solidFill>
              <a:latin typeface="Avenir Black" panose="02000503020000020003" pitchFamily="2" charset="0"/>
              <a:ea typeface="Arial Black"/>
              <a:cs typeface="Arial Black"/>
              <a:sym typeface="Arial Black"/>
            </a:endParaRPr>
          </a:p>
        </p:txBody>
      </p:sp>
      <p:sp>
        <p:nvSpPr>
          <p:cNvPr id="6" name="Google Shape;423;p28">
            <a:extLst>
              <a:ext uri="{FF2B5EF4-FFF2-40B4-BE49-F238E27FC236}">
                <a16:creationId xmlns:a16="http://schemas.microsoft.com/office/drawing/2014/main" id="{572FBBF6-EED0-D8B3-3CA6-5F02CE291798}"/>
              </a:ext>
            </a:extLst>
          </p:cNvPr>
          <p:cNvSpPr/>
          <p:nvPr/>
        </p:nvSpPr>
        <p:spPr>
          <a:xfrm>
            <a:off x="3235715" y="1055317"/>
            <a:ext cx="8720065" cy="1033734"/>
          </a:xfrm>
          <a:prstGeom prst="roundRect">
            <a:avLst>
              <a:gd name="adj" fmla="val 16667"/>
            </a:avLst>
          </a:prstGeom>
          <a:solidFill>
            <a:srgbClr val="FFA303"/>
          </a:solidFill>
          <a:ln>
            <a:noFill/>
          </a:ln>
        </p:spPr>
        <p:txBody>
          <a:bodyPr spcFirstLastPara="1" wrap="square" lIns="91400" tIns="45700" rIns="91400" bIns="45700" anchor="ctr" anchorCtr="0">
            <a:noAutofit/>
          </a:bodyPr>
          <a:lstStyle/>
          <a:p>
            <a:pPr marL="285764" marR="0" lvl="0" indent="-285764" algn="l" rtl="0">
              <a:spcBef>
                <a:spcPts val="0"/>
              </a:spcBef>
              <a:spcAft>
                <a:spcPts val="0"/>
              </a:spcAft>
              <a:buClr>
                <a:schemeClr val="dk1"/>
              </a:buClr>
              <a:buSzPts val="2000"/>
              <a:buFont typeface="Arial"/>
              <a:buChar char="•"/>
            </a:pPr>
            <a:r>
              <a:rPr lang="en-US" sz="2800" dirty="0">
                <a:solidFill>
                  <a:schemeClr val="dk1"/>
                </a:solidFill>
                <a:latin typeface="Avenir" panose="02000503020000020003" pitchFamily="2" charset="0"/>
                <a:sym typeface="Arial"/>
              </a:rPr>
              <a:t>Issue Policies</a:t>
            </a:r>
            <a:endParaRPr sz="28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2000"/>
              <a:buFont typeface="Arial"/>
              <a:buChar char="•"/>
            </a:pPr>
            <a:r>
              <a:rPr lang="en-US" sz="2800" dirty="0">
                <a:solidFill>
                  <a:schemeClr val="dk1"/>
                </a:solidFill>
                <a:latin typeface="Avenir" panose="02000503020000020003" pitchFamily="2" charset="0"/>
                <a:sym typeface="Arial"/>
              </a:rPr>
              <a:t>Approve GPB and ensure its implementation </a:t>
            </a:r>
            <a:endParaRPr sz="2800" dirty="0">
              <a:solidFill>
                <a:schemeClr val="dk1"/>
              </a:solidFill>
              <a:latin typeface="Avenir" panose="02000503020000020003" pitchFamily="2" charset="0"/>
              <a:sym typeface="Arial"/>
            </a:endParaRPr>
          </a:p>
        </p:txBody>
      </p:sp>
      <p:sp>
        <p:nvSpPr>
          <p:cNvPr id="7" name="Google Shape;424;p28">
            <a:extLst>
              <a:ext uri="{FF2B5EF4-FFF2-40B4-BE49-F238E27FC236}">
                <a16:creationId xmlns:a16="http://schemas.microsoft.com/office/drawing/2014/main" id="{0E16E544-8B53-8727-7A60-9369B4B81396}"/>
              </a:ext>
            </a:extLst>
          </p:cNvPr>
          <p:cNvSpPr/>
          <p:nvPr/>
        </p:nvSpPr>
        <p:spPr>
          <a:xfrm>
            <a:off x="3169081" y="2251632"/>
            <a:ext cx="8786699" cy="4261902"/>
          </a:xfrm>
          <a:prstGeom prst="roundRect">
            <a:avLst>
              <a:gd name="adj" fmla="val 16667"/>
            </a:avLst>
          </a:prstGeom>
          <a:solidFill>
            <a:srgbClr val="FBE171">
              <a:alpha val="69019"/>
            </a:srgbClr>
          </a:solidFill>
          <a:ln>
            <a:noFill/>
          </a:ln>
        </p:spPr>
        <p:txBody>
          <a:bodyPr spcFirstLastPara="1" wrap="square" lIns="91400" tIns="45700" rIns="91400" bIns="45700" anchor="ctr" anchorCtr="0">
            <a:noAutofit/>
          </a:bodyPr>
          <a:lstStyle/>
          <a:p>
            <a:pPr marL="285764" marR="0" lvl="0" indent="-285764" algn="l" rtl="0">
              <a:spcBef>
                <a:spcPts val="0"/>
              </a:spcBef>
              <a:spcAft>
                <a:spcPts val="0"/>
              </a:spcAft>
              <a:buClr>
                <a:schemeClr val="dk1"/>
              </a:buClr>
              <a:buSzPts val="1800"/>
              <a:buFont typeface="Arial"/>
              <a:buChar char="•"/>
            </a:pPr>
            <a:r>
              <a:rPr lang="en-US" sz="2700" dirty="0">
                <a:solidFill>
                  <a:schemeClr val="dk1"/>
                </a:solidFill>
                <a:latin typeface="Avenir" panose="02000503020000020003" pitchFamily="2" charset="0"/>
                <a:sym typeface="Arial"/>
              </a:rPr>
              <a:t>Direction setting and advisory to head of agency on GAD</a:t>
            </a:r>
            <a:endParaRPr sz="27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700" dirty="0">
                <a:solidFill>
                  <a:schemeClr val="dk1"/>
                </a:solidFill>
                <a:latin typeface="Avenir" panose="02000503020000020003" pitchFamily="2" charset="0"/>
                <a:sym typeface="Arial"/>
              </a:rPr>
              <a:t>Lead identification of GAD strategies</a:t>
            </a:r>
            <a:endParaRPr sz="27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700" dirty="0">
                <a:solidFill>
                  <a:schemeClr val="dk1"/>
                </a:solidFill>
                <a:latin typeface="Avenir" panose="02000503020000020003" pitchFamily="2" charset="0"/>
                <a:sym typeface="Arial"/>
              </a:rPr>
              <a:t>Ensure timely submission of GPBs and ARs</a:t>
            </a:r>
            <a:endParaRPr sz="27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700" dirty="0">
                <a:solidFill>
                  <a:schemeClr val="dk1"/>
                </a:solidFill>
                <a:latin typeface="Avenir" panose="02000503020000020003" pitchFamily="2" charset="0"/>
                <a:sym typeface="Arial"/>
              </a:rPr>
              <a:t>Monitor effective implementation of GAD plan and use of GAD budget</a:t>
            </a:r>
            <a:endParaRPr sz="27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700" dirty="0">
                <a:solidFill>
                  <a:schemeClr val="dk1"/>
                </a:solidFill>
                <a:latin typeface="Avenir" panose="02000503020000020003" pitchFamily="2" charset="0"/>
                <a:sym typeface="Arial"/>
              </a:rPr>
              <a:t>Lead in forging partnerships on GAD</a:t>
            </a:r>
            <a:endParaRPr sz="27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700" dirty="0">
                <a:solidFill>
                  <a:schemeClr val="dk1"/>
                </a:solidFill>
                <a:latin typeface="Avenir" panose="02000503020000020003" pitchFamily="2" charset="0"/>
                <a:sym typeface="Arial"/>
              </a:rPr>
              <a:t>Recommend Approval of agency GPB and GAD AR</a:t>
            </a:r>
            <a:endParaRPr sz="27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700" dirty="0">
                <a:solidFill>
                  <a:schemeClr val="dk1"/>
                </a:solidFill>
                <a:latin typeface="Avenir" panose="02000503020000020003" pitchFamily="2" charset="0"/>
                <a:sym typeface="Arial"/>
              </a:rPr>
              <a:t>Recommend awards and recognition for good performing GFPS members</a:t>
            </a:r>
            <a:endParaRPr sz="2700" dirty="0">
              <a:solidFill>
                <a:schemeClr val="dk1"/>
              </a:solidFill>
              <a:latin typeface="Avenir" panose="02000503020000020003" pitchFamily="2" charset="0"/>
              <a:sym typeface="Arial"/>
            </a:endParaRPr>
          </a:p>
        </p:txBody>
      </p:sp>
      <p:sp>
        <p:nvSpPr>
          <p:cNvPr id="2" name="Google Shape;940;g24dd10bd064_0_878">
            <a:extLst>
              <a:ext uri="{FF2B5EF4-FFF2-40B4-BE49-F238E27FC236}">
                <a16:creationId xmlns:a16="http://schemas.microsoft.com/office/drawing/2014/main" id="{F6485E50-968B-41EE-27CC-0B72D0E4DBA8}"/>
              </a:ext>
            </a:extLst>
          </p:cNvPr>
          <p:cNvSpPr txBox="1"/>
          <p:nvPr/>
        </p:nvSpPr>
        <p:spPr>
          <a:xfrm>
            <a:off x="-548119" y="184736"/>
            <a:ext cx="8786700" cy="708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US" sz="4600" b="1" dirty="0">
                <a:solidFill>
                  <a:schemeClr val="dk1"/>
                </a:solidFill>
                <a:latin typeface="Alatsi"/>
                <a:ea typeface="Alatsi"/>
                <a:cs typeface="Alatsi"/>
                <a:sym typeface="Alatsi"/>
              </a:rPr>
              <a:t>Roles and Responsibilities</a:t>
            </a:r>
            <a:endParaRPr sz="3500" dirty="0"/>
          </a:p>
        </p:txBody>
      </p:sp>
    </p:spTree>
    <p:extLst>
      <p:ext uri="{BB962C8B-B14F-4D97-AF65-F5344CB8AC3E}">
        <p14:creationId xmlns:p14="http://schemas.microsoft.com/office/powerpoint/2010/main" val="1091523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25;p28">
            <a:extLst>
              <a:ext uri="{FF2B5EF4-FFF2-40B4-BE49-F238E27FC236}">
                <a16:creationId xmlns:a16="http://schemas.microsoft.com/office/drawing/2014/main" id="{E9EAA259-AB53-D9EE-4E91-C053F7932B41}"/>
              </a:ext>
            </a:extLst>
          </p:cNvPr>
          <p:cNvSpPr/>
          <p:nvPr/>
        </p:nvSpPr>
        <p:spPr>
          <a:xfrm>
            <a:off x="3235716" y="1110536"/>
            <a:ext cx="8956284" cy="5562728"/>
          </a:xfrm>
          <a:prstGeom prst="roundRect">
            <a:avLst>
              <a:gd name="adj" fmla="val 16667"/>
            </a:avLst>
          </a:prstGeom>
          <a:solidFill>
            <a:srgbClr val="FFCCCC">
              <a:alpha val="40000"/>
            </a:srgbClr>
          </a:solidFill>
          <a:ln>
            <a:noFill/>
          </a:ln>
        </p:spPr>
        <p:txBody>
          <a:bodyPr spcFirstLastPara="1" wrap="square" lIns="91400" tIns="45700" rIns="91400" bIns="45700" anchor="ctr" anchorCtr="0">
            <a:noAutofit/>
          </a:bodyPr>
          <a:lstStyle/>
          <a:p>
            <a:pPr marL="285764" marR="0" lvl="0" indent="-285764" algn="l" rtl="0">
              <a:spcBef>
                <a:spcPts val="0"/>
              </a:spcBef>
              <a:spcAft>
                <a:spcPts val="0"/>
              </a:spcAft>
              <a:buClr>
                <a:schemeClr val="dk1"/>
              </a:buClr>
              <a:buSzPts val="1800"/>
              <a:buFont typeface="Arial"/>
              <a:buChar char="•"/>
            </a:pPr>
            <a:r>
              <a:rPr lang="en-US" sz="2600" dirty="0">
                <a:solidFill>
                  <a:schemeClr val="dk1"/>
                </a:solidFill>
                <a:latin typeface="Avenir" panose="02000503020000020003" pitchFamily="2" charset="0"/>
                <a:sym typeface="Arial"/>
              </a:rPr>
              <a:t>Formulate GPB and GAD AR</a:t>
            </a:r>
            <a:endParaRPr sz="26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600" dirty="0">
                <a:solidFill>
                  <a:schemeClr val="dk1"/>
                </a:solidFill>
                <a:latin typeface="Avenir" panose="02000503020000020003" pitchFamily="2" charset="0"/>
                <a:sym typeface="Arial"/>
              </a:rPr>
              <a:t>Assist in </a:t>
            </a:r>
            <a:r>
              <a:rPr lang="en-US" sz="2600" dirty="0" err="1">
                <a:solidFill>
                  <a:schemeClr val="dk1"/>
                </a:solidFill>
                <a:latin typeface="Avenir" panose="02000503020000020003" pitchFamily="2" charset="0"/>
                <a:sym typeface="Arial"/>
              </a:rPr>
              <a:t>CapDev</a:t>
            </a:r>
            <a:r>
              <a:rPr lang="en-US" sz="2600" dirty="0">
                <a:solidFill>
                  <a:schemeClr val="dk1"/>
                </a:solidFill>
                <a:latin typeface="Avenir" panose="02000503020000020003" pitchFamily="2" charset="0"/>
                <a:sym typeface="Arial"/>
              </a:rPr>
              <a:t> or provide TA in coordination with HRD</a:t>
            </a:r>
            <a:endParaRPr sz="26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600" dirty="0">
                <a:solidFill>
                  <a:schemeClr val="dk1"/>
                </a:solidFill>
                <a:latin typeface="Avenir" panose="02000503020000020003" pitchFamily="2" charset="0"/>
                <a:sym typeface="Arial"/>
              </a:rPr>
              <a:t>Coordinate with all concerned on their meaningful participation in GAD efforts</a:t>
            </a:r>
            <a:endParaRPr sz="26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600" dirty="0">
                <a:solidFill>
                  <a:schemeClr val="dk1"/>
                </a:solidFill>
                <a:latin typeface="Avenir" panose="02000503020000020003" pitchFamily="2" charset="0"/>
                <a:sym typeface="Arial"/>
              </a:rPr>
              <a:t>Conduct advocacy and develop IEC materials to drum up support for agency GAD efforts</a:t>
            </a:r>
            <a:endParaRPr sz="26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600" dirty="0">
                <a:solidFill>
                  <a:schemeClr val="dk1"/>
                </a:solidFill>
                <a:latin typeface="Avenir" panose="02000503020000020003" pitchFamily="2" charset="0"/>
                <a:sym typeface="Arial"/>
              </a:rPr>
              <a:t>Monitor implementation of GAD PPAs</a:t>
            </a:r>
            <a:endParaRPr sz="2600" dirty="0">
              <a:solidFill>
                <a:schemeClr val="dk1"/>
              </a:solidFill>
              <a:latin typeface="Avenir" panose="02000503020000020003" pitchFamily="2" charset="0"/>
              <a:sym typeface="Arial"/>
            </a:endParaRPr>
          </a:p>
          <a:p>
            <a:pPr marL="285764" marR="0" lvl="0" indent="-285764" algn="l" rtl="0">
              <a:spcBef>
                <a:spcPts val="0"/>
              </a:spcBef>
              <a:spcAft>
                <a:spcPts val="0"/>
              </a:spcAft>
              <a:buClr>
                <a:schemeClr val="dk1"/>
              </a:buClr>
              <a:buSzPts val="1800"/>
              <a:buFont typeface="Arial"/>
              <a:buChar char="•"/>
            </a:pPr>
            <a:r>
              <a:rPr lang="en-US" sz="2600" dirty="0">
                <a:solidFill>
                  <a:schemeClr val="dk1"/>
                </a:solidFill>
                <a:latin typeface="Avenir" panose="02000503020000020003" pitchFamily="2" charset="0"/>
                <a:sym typeface="Arial"/>
              </a:rPr>
              <a:t>Submit reports and recommendations to agency head</a:t>
            </a:r>
          </a:p>
          <a:p>
            <a:pPr marL="285764" marR="0" lvl="0" indent="-285764" algn="l" rtl="0">
              <a:spcBef>
                <a:spcPts val="0"/>
              </a:spcBef>
              <a:spcAft>
                <a:spcPts val="0"/>
              </a:spcAft>
              <a:buClr>
                <a:schemeClr val="dk1"/>
              </a:buClr>
              <a:buSzPts val="1800"/>
              <a:buFont typeface="Arial"/>
              <a:buChar char="•"/>
            </a:pPr>
            <a:r>
              <a:rPr lang="en-PH" sz="2600" b="1" i="0" dirty="0">
                <a:solidFill>
                  <a:srgbClr val="7030A0"/>
                </a:solidFill>
                <a:effectLst/>
                <a:latin typeface="Barlow" pitchFamily="2" charset="77"/>
              </a:rPr>
              <a:t>Review all submitted GPBs of their component LGUs and provide comments or recommendations for revision as needed. </a:t>
            </a:r>
            <a:endParaRPr sz="2600" b="1" dirty="0">
              <a:solidFill>
                <a:srgbClr val="7030A0"/>
              </a:solidFill>
              <a:latin typeface="Avenir" panose="02000503020000020003" pitchFamily="2" charset="0"/>
              <a:sym typeface="Arial"/>
            </a:endParaRPr>
          </a:p>
        </p:txBody>
      </p:sp>
      <p:sp>
        <p:nvSpPr>
          <p:cNvPr id="10" name="Google Shape;427;p28">
            <a:extLst>
              <a:ext uri="{FF2B5EF4-FFF2-40B4-BE49-F238E27FC236}">
                <a16:creationId xmlns:a16="http://schemas.microsoft.com/office/drawing/2014/main" id="{554B4564-4D36-4A2D-5A36-49D9384A0F2C}"/>
              </a:ext>
            </a:extLst>
          </p:cNvPr>
          <p:cNvSpPr/>
          <p:nvPr/>
        </p:nvSpPr>
        <p:spPr>
          <a:xfrm>
            <a:off x="200286" y="2570796"/>
            <a:ext cx="3035430" cy="1126350"/>
          </a:xfrm>
          <a:prstGeom prst="ellipse">
            <a:avLst/>
          </a:prstGeom>
          <a:solidFill>
            <a:srgbClr val="FFCCCC">
              <a:alpha val="40000"/>
            </a:srgbClr>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r>
              <a:rPr lang="en-US" sz="2400" b="1" dirty="0">
                <a:solidFill>
                  <a:schemeClr val="dk1"/>
                </a:solidFill>
                <a:latin typeface="Avenir Black" panose="02000503020000020003" pitchFamily="2" charset="0"/>
                <a:ea typeface="Arial Black"/>
                <a:cs typeface="Arial Black"/>
                <a:sym typeface="Arial Black"/>
              </a:rPr>
              <a:t>GFPS TWG/ Secretariat</a:t>
            </a:r>
            <a:endParaRPr sz="2400" b="1" dirty="0">
              <a:solidFill>
                <a:schemeClr val="dk1"/>
              </a:solidFill>
              <a:latin typeface="Avenir Black" panose="02000503020000020003" pitchFamily="2" charset="0"/>
              <a:ea typeface="Arial Black"/>
              <a:cs typeface="Arial Black"/>
              <a:sym typeface="Arial Black"/>
            </a:endParaRPr>
          </a:p>
        </p:txBody>
      </p:sp>
      <p:sp>
        <p:nvSpPr>
          <p:cNvPr id="11" name="Google Shape;940;g24dd10bd064_0_878">
            <a:extLst>
              <a:ext uri="{FF2B5EF4-FFF2-40B4-BE49-F238E27FC236}">
                <a16:creationId xmlns:a16="http://schemas.microsoft.com/office/drawing/2014/main" id="{BC00B38E-29CE-C898-F37E-4F9C1C34648F}"/>
              </a:ext>
            </a:extLst>
          </p:cNvPr>
          <p:cNvSpPr txBox="1"/>
          <p:nvPr/>
        </p:nvSpPr>
        <p:spPr>
          <a:xfrm>
            <a:off x="-548119" y="184736"/>
            <a:ext cx="8786700" cy="708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US" sz="4600" b="1" dirty="0">
                <a:solidFill>
                  <a:schemeClr val="dk1"/>
                </a:solidFill>
                <a:latin typeface="Alatsi"/>
                <a:ea typeface="Alatsi"/>
                <a:cs typeface="Alatsi"/>
                <a:sym typeface="Alatsi"/>
              </a:rPr>
              <a:t>Roles and Responsibilities</a:t>
            </a:r>
            <a:endParaRPr sz="3500" dirty="0"/>
          </a:p>
        </p:txBody>
      </p:sp>
    </p:spTree>
    <p:extLst>
      <p:ext uri="{BB962C8B-B14F-4D97-AF65-F5344CB8AC3E}">
        <p14:creationId xmlns:p14="http://schemas.microsoft.com/office/powerpoint/2010/main" val="327181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12167-205E-05E2-81FA-2C70A9DF96FC}"/>
              </a:ext>
            </a:extLst>
          </p:cNvPr>
          <p:cNvSpPr txBox="1"/>
          <p:nvPr/>
        </p:nvSpPr>
        <p:spPr>
          <a:xfrm>
            <a:off x="5604152" y="523552"/>
            <a:ext cx="6141588" cy="5770811"/>
          </a:xfrm>
          <a:prstGeom prst="rect">
            <a:avLst/>
          </a:prstGeom>
          <a:noFill/>
        </p:spPr>
        <p:txBody>
          <a:bodyPr wrap="square" rtlCol="0">
            <a:spAutoFit/>
          </a:bodyPr>
          <a:lstStyle/>
          <a:p>
            <a:pPr algn="just"/>
            <a:r>
              <a:rPr lang="en-PH" sz="2050" b="0" i="0" dirty="0">
                <a:solidFill>
                  <a:schemeClr val="tx1"/>
                </a:solidFill>
                <a:effectLst/>
                <a:latin typeface="Barlow" pitchFamily="2" charset="77"/>
              </a:rPr>
              <a:t>5.1.7. To ensure that LGUs have improved in their gender mainstreaming efforts, all LGUs shall assess their gender-responsiveness as an organization and the delivery of their basic services and facilities every three years, using the </a:t>
            </a:r>
            <a:r>
              <a:rPr lang="en-PH" sz="2050" b="1" i="0" dirty="0" err="1">
                <a:solidFill>
                  <a:schemeClr val="tx1"/>
                </a:solidFill>
                <a:effectLst/>
                <a:latin typeface="Barlow" pitchFamily="2" charset="77"/>
              </a:rPr>
              <a:t>GeRL</a:t>
            </a:r>
            <a:r>
              <a:rPr lang="en-PH" sz="2050" b="1" i="0" dirty="0">
                <a:solidFill>
                  <a:schemeClr val="tx1"/>
                </a:solidFill>
                <a:effectLst/>
                <a:latin typeface="Barlow" pitchFamily="2" charset="77"/>
              </a:rPr>
              <a:t> Assessment Tool. </a:t>
            </a:r>
            <a:r>
              <a:rPr lang="en-PH" sz="2050" b="0" i="0" dirty="0">
                <a:solidFill>
                  <a:schemeClr val="tx1"/>
                </a:solidFill>
                <a:effectLst/>
                <a:latin typeface="Barlow" pitchFamily="2" charset="77"/>
              </a:rPr>
              <a:t>The Tool can be downloaded from the PCW website through this link: </a:t>
            </a:r>
            <a:r>
              <a:rPr lang="en-PH" sz="2050" b="0" i="0" u="none" strike="noStrike" dirty="0">
                <a:solidFill>
                  <a:schemeClr val="tx1"/>
                </a:solidFill>
                <a:effectLst/>
                <a:latin typeface="Barlow" pitchFamily="2" charset="77"/>
                <a:hlinkClick r:id="rId2">
                  <a:extLst>
                    <a:ext uri="{A12FA001-AC4F-418D-AE19-62706E023703}">
                      <ahyp:hlinkClr xmlns:ahyp="http://schemas.microsoft.com/office/drawing/2018/hyperlinkcolor" val="tx"/>
                    </a:ext>
                  </a:extLst>
                </a:hlinkClick>
              </a:rPr>
              <a:t>https://library.pcw.gov.ph/gender-responsive-lgu-gerl-assessment-tool/</a:t>
            </a:r>
            <a:r>
              <a:rPr lang="en-PH" sz="2050" b="0" i="0" dirty="0">
                <a:solidFill>
                  <a:schemeClr val="tx1"/>
                </a:solidFill>
                <a:effectLst/>
                <a:latin typeface="Barlow" pitchFamily="2" charset="77"/>
              </a:rPr>
              <a:t>;</a:t>
            </a:r>
          </a:p>
          <a:p>
            <a:pPr algn="just"/>
            <a:br>
              <a:rPr lang="en-PH" sz="2050" dirty="0">
                <a:solidFill>
                  <a:schemeClr val="tx1"/>
                </a:solidFill>
              </a:rPr>
            </a:br>
            <a:r>
              <a:rPr lang="en-PH" sz="2050" b="0" i="0" dirty="0">
                <a:solidFill>
                  <a:schemeClr val="tx1"/>
                </a:solidFill>
                <a:effectLst/>
                <a:latin typeface="Barlow" pitchFamily="2" charset="77"/>
              </a:rPr>
              <a:t>5.1.8. All LGUs shall administer the </a:t>
            </a:r>
            <a:r>
              <a:rPr lang="en-PH" sz="2050" b="1" i="0" dirty="0" err="1">
                <a:solidFill>
                  <a:schemeClr val="tx1"/>
                </a:solidFill>
                <a:effectLst/>
                <a:latin typeface="Barlow" pitchFamily="2" charset="77"/>
              </a:rPr>
              <a:t>GFAsT</a:t>
            </a:r>
            <a:r>
              <a:rPr lang="en-PH" sz="2050" b="1" i="0" dirty="0">
                <a:solidFill>
                  <a:schemeClr val="tx1"/>
                </a:solidFill>
                <a:effectLst/>
                <a:latin typeface="Barlow" pitchFamily="2" charset="77"/>
              </a:rPr>
              <a:t> for LGUs </a:t>
            </a:r>
            <a:r>
              <a:rPr lang="en-PH" sz="2050" b="0" i="0" dirty="0">
                <a:solidFill>
                  <a:schemeClr val="tx1"/>
                </a:solidFill>
                <a:effectLst/>
                <a:latin typeface="Barlow" pitchFamily="2" charset="77"/>
              </a:rPr>
              <a:t>to assess the functionality of their GFPS and use the results to address the gaps and challenges to make their GFPS fully functional. The Tool can be downloaded from the PCW website through this link:</a:t>
            </a:r>
            <a:r>
              <a:rPr lang="en-PH" sz="2050" b="0" i="0" u="none" strike="noStrike" dirty="0">
                <a:solidFill>
                  <a:schemeClr val="tx1"/>
                </a:solidFill>
                <a:effectLst/>
                <a:latin typeface="Barlow" pitchFamily="2" charset="77"/>
                <a:hlinkClick r:id="rId3">
                  <a:extLst>
                    <a:ext uri="{A12FA001-AC4F-418D-AE19-62706E023703}">
                      <ahyp:hlinkClr xmlns:ahyp="http://schemas.microsoft.com/office/drawing/2018/hyperlinkcolor" val="tx"/>
                    </a:ext>
                  </a:extLst>
                </a:hlinkClick>
              </a:rPr>
              <a:t> https://library.pcw.gov.ph/gad-focal-point-system-functionality-assessment-tool-for-local-government-units/</a:t>
            </a:r>
            <a:r>
              <a:rPr lang="en-PH" sz="2050" b="0" i="0" dirty="0">
                <a:solidFill>
                  <a:schemeClr val="tx1"/>
                </a:solidFill>
                <a:effectLst/>
                <a:latin typeface="Barlow" pitchFamily="2" charset="77"/>
              </a:rPr>
              <a:t>.</a:t>
            </a:r>
          </a:p>
          <a:p>
            <a:endParaRPr lang="en-US" sz="2050" dirty="0">
              <a:solidFill>
                <a:schemeClr val="tx1"/>
              </a:solidFill>
            </a:endParaRPr>
          </a:p>
        </p:txBody>
      </p:sp>
      <p:pic>
        <p:nvPicPr>
          <p:cNvPr id="3" name="Google Shape;135;g3277df86d89_0_53">
            <a:extLst>
              <a:ext uri="{FF2B5EF4-FFF2-40B4-BE49-F238E27FC236}">
                <a16:creationId xmlns:a16="http://schemas.microsoft.com/office/drawing/2014/main" id="{CB9A07AD-B270-3EE8-6C4D-2E554D7B51AD}"/>
              </a:ext>
            </a:extLst>
          </p:cNvPr>
          <p:cNvPicPr preferRelativeResize="0"/>
          <p:nvPr/>
        </p:nvPicPr>
        <p:blipFill>
          <a:blip r:embed="rId4">
            <a:alphaModFix/>
          </a:blip>
          <a:stretch>
            <a:fillRect/>
          </a:stretch>
        </p:blipFill>
        <p:spPr>
          <a:xfrm>
            <a:off x="2930412" y="1377737"/>
            <a:ext cx="2475050" cy="3540337"/>
          </a:xfrm>
          <a:prstGeom prst="rect">
            <a:avLst/>
          </a:prstGeom>
          <a:noFill/>
          <a:ln>
            <a:noFill/>
          </a:ln>
        </p:spPr>
      </p:pic>
      <p:pic>
        <p:nvPicPr>
          <p:cNvPr id="4" name="Google Shape;136;g3277df86d89_0_53">
            <a:extLst>
              <a:ext uri="{FF2B5EF4-FFF2-40B4-BE49-F238E27FC236}">
                <a16:creationId xmlns:a16="http://schemas.microsoft.com/office/drawing/2014/main" id="{4F62A8FC-4C37-1B4D-12CA-5125BCFA4BCD}"/>
              </a:ext>
            </a:extLst>
          </p:cNvPr>
          <p:cNvPicPr preferRelativeResize="0"/>
          <p:nvPr/>
        </p:nvPicPr>
        <p:blipFill>
          <a:blip r:embed="rId5">
            <a:alphaModFix/>
          </a:blip>
          <a:stretch>
            <a:fillRect/>
          </a:stretch>
        </p:blipFill>
        <p:spPr>
          <a:xfrm>
            <a:off x="256672" y="1393206"/>
            <a:ext cx="2475050" cy="3509400"/>
          </a:xfrm>
          <a:prstGeom prst="rect">
            <a:avLst/>
          </a:prstGeom>
          <a:noFill/>
          <a:ln>
            <a:noFill/>
          </a:ln>
        </p:spPr>
      </p:pic>
    </p:spTree>
    <p:extLst>
      <p:ext uri="{BB962C8B-B14F-4D97-AF65-F5344CB8AC3E}">
        <p14:creationId xmlns:p14="http://schemas.microsoft.com/office/powerpoint/2010/main" val="3278917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121"/>
        <p:cNvGrpSpPr/>
        <p:nvPr/>
      </p:nvGrpSpPr>
      <p:grpSpPr>
        <a:xfrm>
          <a:off x="0" y="0"/>
          <a:ext cx="0" cy="0"/>
          <a:chOff x="0" y="0"/>
          <a:chExt cx="0" cy="0"/>
        </a:xfrm>
      </p:grpSpPr>
      <p:sp>
        <p:nvSpPr>
          <p:cNvPr id="122" name="Google Shape;122;g24dd10bd064_0_750"/>
          <p:cNvSpPr txBox="1"/>
          <p:nvPr/>
        </p:nvSpPr>
        <p:spPr>
          <a:xfrm>
            <a:off x="685800" y="577850"/>
            <a:ext cx="10820400" cy="1228028"/>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5700" b="1" dirty="0">
                <a:latin typeface="Alatsi"/>
                <a:ea typeface="Alatsi"/>
                <a:cs typeface="Alatsi"/>
                <a:sym typeface="Alatsi"/>
              </a:rPr>
              <a:t>OBJECTIVES</a:t>
            </a:r>
            <a:endParaRPr sz="900" dirty="0"/>
          </a:p>
        </p:txBody>
      </p:sp>
      <p:sp>
        <p:nvSpPr>
          <p:cNvPr id="140" name="Google Shape;140;g24dd10bd064_0_750"/>
          <p:cNvSpPr/>
          <p:nvPr/>
        </p:nvSpPr>
        <p:spPr>
          <a:xfrm>
            <a:off x="6412080" y="5845554"/>
            <a:ext cx="4882896" cy="1653920"/>
          </a:xfrm>
          <a:custGeom>
            <a:avLst/>
            <a:gdLst/>
            <a:ahLst/>
            <a:cxnLst/>
            <a:rect l="l" t="t" r="r" b="b"/>
            <a:pathLst>
              <a:path w="7315200" h="2477783" extrusionOk="0">
                <a:moveTo>
                  <a:pt x="0" y="0"/>
                </a:moveTo>
                <a:lnTo>
                  <a:pt x="7315200" y="0"/>
                </a:lnTo>
                <a:lnTo>
                  <a:pt x="7315200" y="2477784"/>
                </a:lnTo>
                <a:lnTo>
                  <a:pt x="0" y="2477784"/>
                </a:lnTo>
                <a:lnTo>
                  <a:pt x="0" y="0"/>
                </a:lnTo>
                <a:close/>
              </a:path>
            </a:pathLst>
          </a:custGeom>
          <a:blipFill rotWithShape="1">
            <a:blip r:embed="rId3">
              <a:alphaModFix/>
            </a:blip>
            <a:stretch>
              <a:fillRect/>
            </a:stretch>
          </a:blipFill>
          <a:ln>
            <a:noFill/>
          </a:ln>
        </p:spPr>
      </p:sp>
      <p:sp>
        <p:nvSpPr>
          <p:cNvPr id="141" name="Google Shape;141;g24dd10bd064_0_750"/>
          <p:cNvSpPr/>
          <p:nvPr/>
        </p:nvSpPr>
        <p:spPr>
          <a:xfrm>
            <a:off x="-1755649" y="-594214"/>
            <a:ext cx="4882896" cy="1653920"/>
          </a:xfrm>
          <a:custGeom>
            <a:avLst/>
            <a:gdLst/>
            <a:ahLst/>
            <a:cxnLst/>
            <a:rect l="l" t="t" r="r" b="b"/>
            <a:pathLst>
              <a:path w="7315200" h="2477783" extrusionOk="0">
                <a:moveTo>
                  <a:pt x="0" y="0"/>
                </a:moveTo>
                <a:lnTo>
                  <a:pt x="7315200" y="0"/>
                </a:lnTo>
                <a:lnTo>
                  <a:pt x="7315200" y="2477784"/>
                </a:lnTo>
                <a:lnTo>
                  <a:pt x="0" y="2477784"/>
                </a:lnTo>
                <a:lnTo>
                  <a:pt x="0" y="0"/>
                </a:lnTo>
                <a:close/>
              </a:path>
            </a:pathLst>
          </a:custGeom>
          <a:blipFill rotWithShape="1">
            <a:blip r:embed="rId3">
              <a:alphaModFix/>
            </a:blip>
            <a:stretch>
              <a:fillRect/>
            </a:stretch>
          </a:blipFill>
          <a:ln>
            <a:noFill/>
          </a:ln>
        </p:spPr>
      </p:sp>
      <p:cxnSp>
        <p:nvCxnSpPr>
          <p:cNvPr id="142" name="Google Shape;142;g24dd10bd064_0_750"/>
          <p:cNvCxnSpPr/>
          <p:nvPr/>
        </p:nvCxnSpPr>
        <p:spPr>
          <a:xfrm>
            <a:off x="-76200" y="1016600"/>
            <a:ext cx="4202100" cy="0"/>
          </a:xfrm>
          <a:prstGeom prst="straightConnector1">
            <a:avLst/>
          </a:prstGeom>
          <a:noFill/>
          <a:ln w="114300" cap="flat" cmpd="sng">
            <a:solidFill>
              <a:srgbClr val="9FC3D0"/>
            </a:solidFill>
            <a:prstDash val="solid"/>
            <a:round/>
            <a:headEnd type="none" w="sm" len="sm"/>
            <a:tailEnd type="none" w="sm" len="sm"/>
          </a:ln>
        </p:spPr>
      </p:cxnSp>
      <p:cxnSp>
        <p:nvCxnSpPr>
          <p:cNvPr id="143" name="Google Shape;143;g24dd10bd064_0_750"/>
          <p:cNvCxnSpPr/>
          <p:nvPr/>
        </p:nvCxnSpPr>
        <p:spPr>
          <a:xfrm>
            <a:off x="8100288" y="1010145"/>
            <a:ext cx="4736700" cy="12900"/>
          </a:xfrm>
          <a:prstGeom prst="straightConnector1">
            <a:avLst/>
          </a:prstGeom>
          <a:noFill/>
          <a:ln w="114300" cap="flat" cmpd="sng">
            <a:solidFill>
              <a:srgbClr val="9FC3D0"/>
            </a:solidFill>
            <a:prstDash val="solid"/>
            <a:round/>
            <a:headEnd type="none" w="sm" len="sm"/>
            <a:tailEnd type="none" w="sm" len="sm"/>
          </a:ln>
        </p:spPr>
      </p:cxnSp>
      <p:sp>
        <p:nvSpPr>
          <p:cNvPr id="3" name="Google Shape;136;g24dd10bd064_0_750">
            <a:extLst>
              <a:ext uri="{FF2B5EF4-FFF2-40B4-BE49-F238E27FC236}">
                <a16:creationId xmlns:a16="http://schemas.microsoft.com/office/drawing/2014/main" id="{01495BF5-3421-F321-4645-FB9C9AD9F84F}"/>
              </a:ext>
            </a:extLst>
          </p:cNvPr>
          <p:cNvSpPr txBox="1"/>
          <p:nvPr/>
        </p:nvSpPr>
        <p:spPr>
          <a:xfrm>
            <a:off x="2193895" y="4512674"/>
            <a:ext cx="9758619" cy="192052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a:latin typeface="Alatsi"/>
                <a:ea typeface="Alatsi"/>
                <a:cs typeface="Alatsi"/>
                <a:sym typeface="Alatsi"/>
              </a:rPr>
              <a:t>Discuss the essential elements and guide on local GAD Planning and Budgeting</a:t>
            </a:r>
            <a:endParaRPr sz="3200" b="1" dirty="0">
              <a:latin typeface="Alatsi"/>
              <a:ea typeface="Alatsi"/>
              <a:cs typeface="Alatsi"/>
              <a:sym typeface="Alatsi"/>
            </a:endParaRPr>
          </a:p>
          <a:p>
            <a:pPr marL="0" marR="0" lvl="0" indent="0" algn="l" rtl="0">
              <a:lnSpc>
                <a:spcPct val="140006"/>
              </a:lnSpc>
              <a:spcBef>
                <a:spcPts val="0"/>
              </a:spcBef>
              <a:spcAft>
                <a:spcPts val="0"/>
              </a:spcAft>
              <a:buNone/>
            </a:pPr>
            <a:endParaRPr sz="3200" b="1" dirty="0">
              <a:latin typeface="Alatsi"/>
              <a:ea typeface="Alatsi"/>
              <a:cs typeface="Alatsi"/>
              <a:sym typeface="Alatsi"/>
            </a:endParaRPr>
          </a:p>
        </p:txBody>
      </p:sp>
      <p:sp>
        <p:nvSpPr>
          <p:cNvPr id="7" name="Google Shape;125;g24dd10bd064_0_750">
            <a:extLst>
              <a:ext uri="{FF2B5EF4-FFF2-40B4-BE49-F238E27FC236}">
                <a16:creationId xmlns:a16="http://schemas.microsoft.com/office/drawing/2014/main" id="{DE240B36-ADB7-CADB-5899-9475160BBD35}"/>
              </a:ext>
            </a:extLst>
          </p:cNvPr>
          <p:cNvSpPr/>
          <p:nvPr/>
        </p:nvSpPr>
        <p:spPr>
          <a:xfrm>
            <a:off x="1136490" y="2386312"/>
            <a:ext cx="736925" cy="73692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C7C6"/>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8" name="Google Shape;136;g24dd10bd064_0_750">
            <a:extLst>
              <a:ext uri="{FF2B5EF4-FFF2-40B4-BE49-F238E27FC236}">
                <a16:creationId xmlns:a16="http://schemas.microsoft.com/office/drawing/2014/main" id="{E3C45CFD-F60A-2DB3-19FD-AC82755FA926}"/>
              </a:ext>
            </a:extLst>
          </p:cNvPr>
          <p:cNvSpPr txBox="1"/>
          <p:nvPr/>
        </p:nvSpPr>
        <p:spPr>
          <a:xfrm>
            <a:off x="2193894" y="2386312"/>
            <a:ext cx="9101081" cy="18466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a:latin typeface="Alatsi"/>
                <a:ea typeface="Alatsi"/>
                <a:cs typeface="Alatsi"/>
                <a:sym typeface="Alatsi"/>
              </a:rPr>
              <a:t>Orient the participants on the policy imperatives on local GAD Planning and Budgeting</a:t>
            </a:r>
          </a:p>
        </p:txBody>
      </p:sp>
      <p:sp>
        <p:nvSpPr>
          <p:cNvPr id="9" name="Google Shape;125;g24dd10bd064_0_750">
            <a:extLst>
              <a:ext uri="{FF2B5EF4-FFF2-40B4-BE49-F238E27FC236}">
                <a16:creationId xmlns:a16="http://schemas.microsoft.com/office/drawing/2014/main" id="{9E27866C-1CBD-F8A2-E4F9-CDD94C21544B}"/>
              </a:ext>
            </a:extLst>
          </p:cNvPr>
          <p:cNvSpPr/>
          <p:nvPr/>
        </p:nvSpPr>
        <p:spPr>
          <a:xfrm>
            <a:off x="1136489" y="4736012"/>
            <a:ext cx="736925" cy="73692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C7C6"/>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10" name="Google Shape;127;g24dd10bd064_0_750">
            <a:extLst>
              <a:ext uri="{FF2B5EF4-FFF2-40B4-BE49-F238E27FC236}">
                <a16:creationId xmlns:a16="http://schemas.microsoft.com/office/drawing/2014/main" id="{146D8245-1628-5054-4F98-FE630DF3201F}"/>
              </a:ext>
            </a:extLst>
          </p:cNvPr>
          <p:cNvSpPr txBox="1"/>
          <p:nvPr/>
        </p:nvSpPr>
        <p:spPr>
          <a:xfrm>
            <a:off x="1136489" y="4736012"/>
            <a:ext cx="736950" cy="732508"/>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3400" b="1" i="0" u="none" strike="noStrike" cap="none" dirty="0">
                <a:solidFill>
                  <a:srgbClr val="000000"/>
                </a:solidFill>
                <a:latin typeface="Alatsi"/>
                <a:ea typeface="Alatsi"/>
                <a:cs typeface="Alatsi"/>
                <a:sym typeface="Alatsi"/>
              </a:rPr>
              <a:t>2</a:t>
            </a:r>
            <a:endParaRPr sz="900" dirty="0"/>
          </a:p>
        </p:txBody>
      </p:sp>
      <p:sp>
        <p:nvSpPr>
          <p:cNvPr id="2" name="Google Shape;127;g24dd10bd064_0_750">
            <a:extLst>
              <a:ext uri="{FF2B5EF4-FFF2-40B4-BE49-F238E27FC236}">
                <a16:creationId xmlns:a16="http://schemas.microsoft.com/office/drawing/2014/main" id="{C0CBD6C3-A224-41BE-F4FF-EA513BBDB6CC}"/>
              </a:ext>
            </a:extLst>
          </p:cNvPr>
          <p:cNvSpPr txBox="1"/>
          <p:nvPr/>
        </p:nvSpPr>
        <p:spPr>
          <a:xfrm>
            <a:off x="1136464" y="2365740"/>
            <a:ext cx="736950" cy="52335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3400" b="1" i="0" u="none" strike="noStrike" cap="none" dirty="0">
                <a:solidFill>
                  <a:srgbClr val="000000"/>
                </a:solidFill>
                <a:latin typeface="Alatsi"/>
                <a:ea typeface="Alatsi"/>
                <a:cs typeface="Alatsi"/>
                <a:sym typeface="Alatsi"/>
              </a:rPr>
              <a:t>1</a:t>
            </a:r>
            <a:endParaRPr sz="9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814;g24dd10bd064_0_1144">
            <a:extLst>
              <a:ext uri="{FF2B5EF4-FFF2-40B4-BE49-F238E27FC236}">
                <a16:creationId xmlns:a16="http://schemas.microsoft.com/office/drawing/2014/main" id="{9403FFCA-0A12-7D23-002B-6B59E06B295E}"/>
              </a:ext>
            </a:extLst>
          </p:cNvPr>
          <p:cNvGrpSpPr/>
          <p:nvPr/>
        </p:nvGrpSpPr>
        <p:grpSpPr>
          <a:xfrm>
            <a:off x="2019528" y="401320"/>
            <a:ext cx="8793251" cy="5679290"/>
            <a:chOff x="8762748" y="3055547"/>
            <a:chExt cx="3598192" cy="2660150"/>
          </a:xfrm>
        </p:grpSpPr>
        <p:grpSp>
          <p:nvGrpSpPr>
            <p:cNvPr id="6" name="Google Shape;815;g24dd10bd064_0_1144">
              <a:extLst>
                <a:ext uri="{FF2B5EF4-FFF2-40B4-BE49-F238E27FC236}">
                  <a16:creationId xmlns:a16="http://schemas.microsoft.com/office/drawing/2014/main" id="{FE228975-D0D9-02D8-9B7B-CCC3A51E0E44}"/>
                </a:ext>
              </a:extLst>
            </p:cNvPr>
            <p:cNvGrpSpPr/>
            <p:nvPr/>
          </p:nvGrpSpPr>
          <p:grpSpPr>
            <a:xfrm>
              <a:off x="8762748" y="3055547"/>
              <a:ext cx="3598192" cy="2660150"/>
              <a:chOff x="5" y="-1018096"/>
              <a:chExt cx="40293298" cy="29788912"/>
            </a:xfrm>
          </p:grpSpPr>
          <p:sp>
            <p:nvSpPr>
              <p:cNvPr id="9" name="Google Shape;816;g24dd10bd064_0_1144">
                <a:extLst>
                  <a:ext uri="{FF2B5EF4-FFF2-40B4-BE49-F238E27FC236}">
                    <a16:creationId xmlns:a16="http://schemas.microsoft.com/office/drawing/2014/main" id="{60659A72-3CD2-017C-1E96-42CB72626E83}"/>
                  </a:ext>
                </a:extLst>
              </p:cNvPr>
              <p:cNvSpPr/>
              <p:nvPr/>
            </p:nvSpPr>
            <p:spPr>
              <a:xfrm>
                <a:off x="72379" y="-1018096"/>
                <a:ext cx="40220924" cy="28626045"/>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D9D2E9"/>
              </a:solidFill>
              <a:ln>
                <a:noFill/>
              </a:ln>
            </p:spPr>
          </p:sp>
          <p:sp>
            <p:nvSpPr>
              <p:cNvPr id="10" name="Google Shape;817;g24dd10bd064_0_1144">
                <a:extLst>
                  <a:ext uri="{FF2B5EF4-FFF2-40B4-BE49-F238E27FC236}">
                    <a16:creationId xmlns:a16="http://schemas.microsoft.com/office/drawing/2014/main" id="{7836C004-C626-4F2F-9B6E-CE0BFA9FA227}"/>
                  </a:ext>
                </a:extLst>
              </p:cNvPr>
              <p:cNvSpPr/>
              <p:nvPr/>
            </p:nvSpPr>
            <p:spPr>
              <a:xfrm>
                <a:off x="5" y="0"/>
                <a:ext cx="40293298" cy="28770816"/>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solidFill>
                <a:srgbClr val="D9D2E9"/>
              </a:solidFill>
              <a:ln>
                <a:noFill/>
              </a:ln>
            </p:spPr>
          </p:sp>
        </p:grpSp>
        <p:sp>
          <p:nvSpPr>
            <p:cNvPr id="7" name="Google Shape;818;g24dd10bd064_0_1144">
              <a:extLst>
                <a:ext uri="{FF2B5EF4-FFF2-40B4-BE49-F238E27FC236}">
                  <a16:creationId xmlns:a16="http://schemas.microsoft.com/office/drawing/2014/main" id="{E61F23D3-DFFB-7315-7D10-9BBFA548698F}"/>
                </a:ext>
              </a:extLst>
            </p:cNvPr>
            <p:cNvSpPr txBox="1"/>
            <p:nvPr/>
          </p:nvSpPr>
          <p:spPr>
            <a:xfrm>
              <a:off x="8857061" y="3282425"/>
              <a:ext cx="3376569" cy="69197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800" b="1" dirty="0">
                  <a:latin typeface="Alatsi"/>
                  <a:ea typeface="Alatsi"/>
                  <a:cs typeface="Alatsi"/>
                  <a:sym typeface="Alatsi"/>
                </a:rPr>
                <a:t>Establishment and Maintenance of GAD Database</a:t>
              </a:r>
              <a:endParaRPr sz="4800" b="1" dirty="0">
                <a:latin typeface="Alatsi"/>
                <a:ea typeface="Alatsi"/>
                <a:cs typeface="Alatsi"/>
                <a:sym typeface="Alatsi"/>
              </a:endParaRPr>
            </a:p>
          </p:txBody>
        </p:sp>
        <p:sp>
          <p:nvSpPr>
            <p:cNvPr id="8" name="Google Shape;819;g24dd10bd064_0_1144">
              <a:extLst>
                <a:ext uri="{FF2B5EF4-FFF2-40B4-BE49-F238E27FC236}">
                  <a16:creationId xmlns:a16="http://schemas.microsoft.com/office/drawing/2014/main" id="{223B0B14-D411-B0D1-594D-8CC49A6C7EC9}"/>
                </a:ext>
              </a:extLst>
            </p:cNvPr>
            <p:cNvSpPr/>
            <p:nvPr/>
          </p:nvSpPr>
          <p:spPr>
            <a:xfrm>
              <a:off x="9923180" y="4333699"/>
              <a:ext cx="1241727" cy="1278153"/>
            </a:xfrm>
            <a:custGeom>
              <a:avLst/>
              <a:gdLst/>
              <a:ahLst/>
              <a:cxnLst/>
              <a:rect l="l" t="t" r="r" b="b"/>
              <a:pathLst>
                <a:path w="7168079" h="7194240" extrusionOk="0">
                  <a:moveTo>
                    <a:pt x="0" y="0"/>
                  </a:moveTo>
                  <a:lnTo>
                    <a:pt x="7168079" y="0"/>
                  </a:lnTo>
                  <a:lnTo>
                    <a:pt x="7168079" y="7194240"/>
                  </a:lnTo>
                  <a:lnTo>
                    <a:pt x="0" y="7194240"/>
                  </a:lnTo>
                  <a:lnTo>
                    <a:pt x="0" y="0"/>
                  </a:lnTo>
                  <a:close/>
                </a:path>
              </a:pathLst>
            </a:custGeom>
            <a:blipFill rotWithShape="1">
              <a:blip r:embed="rId2">
                <a:alphaModFix/>
              </a:blip>
              <a:stretch>
                <a:fillRect/>
              </a:stretch>
            </a:blipFill>
            <a:ln>
              <a:noFill/>
            </a:ln>
          </p:spPr>
        </p:sp>
      </p:grpSp>
    </p:spTree>
    <p:extLst>
      <p:ext uri="{BB962C8B-B14F-4D97-AF65-F5344CB8AC3E}">
        <p14:creationId xmlns:p14="http://schemas.microsoft.com/office/powerpoint/2010/main" val="225727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B2B6F7-7482-D7A7-B1CD-82E27EA8A10B}"/>
              </a:ext>
            </a:extLst>
          </p:cNvPr>
          <p:cNvSpPr txBox="1"/>
          <p:nvPr/>
        </p:nvSpPr>
        <p:spPr>
          <a:xfrm>
            <a:off x="2570618" y="1142304"/>
            <a:ext cx="9369469" cy="6340197"/>
          </a:xfrm>
          <a:prstGeom prst="rect">
            <a:avLst/>
          </a:prstGeom>
          <a:noFill/>
        </p:spPr>
        <p:txBody>
          <a:bodyPr wrap="square" rtlCol="0">
            <a:spAutoFit/>
          </a:bodyPr>
          <a:lstStyle/>
          <a:p>
            <a:r>
              <a:rPr lang="en-PH" sz="2900" u="sng" dirty="0">
                <a:effectLst/>
                <a:latin typeface="Avenir" panose="02000503020000020003" pitchFamily="2" charset="0"/>
              </a:rPr>
              <a:t>To </a:t>
            </a:r>
            <a:r>
              <a:rPr lang="en-PH" sz="2900" b="1" u="sng" dirty="0">
                <a:effectLst/>
                <a:latin typeface="Avenir Black" panose="02000503020000020003" pitchFamily="2" charset="0"/>
              </a:rPr>
              <a:t>aid in gender analysis </a:t>
            </a:r>
            <a:r>
              <a:rPr lang="en-PH" sz="2900" dirty="0">
                <a:effectLst/>
                <a:latin typeface="Avenir" panose="02000503020000020003" pitchFamily="2" charset="0"/>
              </a:rPr>
              <a:t>of the LGU situation by surfacing gender gaps and/or differences</a:t>
            </a:r>
            <a:r>
              <a:rPr lang="en-PH" sz="2900" dirty="0">
                <a:latin typeface="Avenir" panose="02000503020000020003" pitchFamily="2" charset="0"/>
              </a:rPr>
              <a:t> </a:t>
            </a:r>
            <a:r>
              <a:rPr lang="en-PH" sz="2900" dirty="0">
                <a:effectLst/>
                <a:latin typeface="Avenir" panose="02000503020000020003" pitchFamily="2" charset="0"/>
              </a:rPr>
              <a:t>among women and men in terms of their access to basic services and facilities, control of</a:t>
            </a:r>
            <a:r>
              <a:rPr lang="en-PH" sz="2900" dirty="0">
                <a:latin typeface="Avenir" panose="02000503020000020003" pitchFamily="2" charset="0"/>
              </a:rPr>
              <a:t> </a:t>
            </a:r>
            <a:r>
              <a:rPr lang="en-PH" sz="2900" dirty="0">
                <a:effectLst/>
                <a:latin typeface="Avenir" panose="02000503020000020003" pitchFamily="2" charset="0"/>
              </a:rPr>
              <a:t>resources and enjoyment of rights, privileges, benefits and rewards.</a:t>
            </a:r>
            <a:br>
              <a:rPr lang="en-PH" sz="2900" dirty="0">
                <a:effectLst/>
                <a:latin typeface="Avenir" panose="02000503020000020003" pitchFamily="2" charset="0"/>
              </a:rPr>
            </a:br>
            <a:endParaRPr lang="en-PH" sz="2900" dirty="0">
              <a:effectLst/>
              <a:latin typeface="Avenir" panose="02000503020000020003" pitchFamily="2" charset="0"/>
            </a:endParaRPr>
          </a:p>
          <a:p>
            <a:r>
              <a:rPr lang="en-PH" sz="2900" dirty="0">
                <a:effectLst/>
                <a:latin typeface="Avenir" panose="02000503020000020003" pitchFamily="2" charset="0"/>
              </a:rPr>
              <a:t>To inform the LGU on the </a:t>
            </a:r>
            <a:r>
              <a:rPr lang="en-PH" sz="2900" b="1" u="sng" dirty="0">
                <a:effectLst/>
                <a:latin typeface="Avenir Black" panose="02000503020000020003" pitchFamily="2" charset="0"/>
              </a:rPr>
              <a:t>extent of implementation </a:t>
            </a:r>
            <a:r>
              <a:rPr lang="en-PH" sz="2900" dirty="0">
                <a:effectLst/>
                <a:latin typeface="Avenir" panose="02000503020000020003" pitchFamily="2" charset="0"/>
              </a:rPr>
              <a:t>and/or attainment of gender equality and women’s empowerment goals and outcomes.</a:t>
            </a:r>
          </a:p>
          <a:p>
            <a:endParaRPr lang="en-PH" sz="2900" dirty="0">
              <a:latin typeface="Avenir" panose="02000503020000020003" pitchFamily="2" charset="0"/>
            </a:endParaRPr>
          </a:p>
          <a:p>
            <a:r>
              <a:rPr lang="en-PH" sz="2900" dirty="0">
                <a:effectLst/>
                <a:latin typeface="Avenir" panose="02000503020000020003" pitchFamily="2" charset="0"/>
              </a:rPr>
              <a:t>To </a:t>
            </a:r>
            <a:r>
              <a:rPr lang="en-PH" sz="2900" b="1" u="sng" dirty="0">
                <a:effectLst/>
                <a:latin typeface="Avenir Black" panose="02000503020000020003" pitchFamily="2" charset="0"/>
              </a:rPr>
              <a:t>provide baseline data </a:t>
            </a:r>
            <a:r>
              <a:rPr lang="en-PH" sz="2900" dirty="0">
                <a:effectLst/>
                <a:latin typeface="Avenir" panose="02000503020000020003" pitchFamily="2" charset="0"/>
              </a:rPr>
              <a:t>on the status of women and men in the LGU</a:t>
            </a:r>
          </a:p>
          <a:p>
            <a:endParaRPr lang="en-PH" sz="2900" dirty="0">
              <a:effectLst/>
              <a:latin typeface="Avenir" panose="02000503020000020003" pitchFamily="2" charset="0"/>
            </a:endParaRPr>
          </a:p>
          <a:p>
            <a:endParaRPr lang="en-PH" sz="2900" dirty="0">
              <a:effectLst/>
              <a:latin typeface="Avenir" panose="02000503020000020003" pitchFamily="2" charset="0"/>
            </a:endParaRPr>
          </a:p>
        </p:txBody>
      </p:sp>
      <p:sp>
        <p:nvSpPr>
          <p:cNvPr id="3" name="Google Shape;940;g24dd10bd064_0_878">
            <a:extLst>
              <a:ext uri="{FF2B5EF4-FFF2-40B4-BE49-F238E27FC236}">
                <a16:creationId xmlns:a16="http://schemas.microsoft.com/office/drawing/2014/main" id="{2855289D-3FCD-AD62-6693-08F6480E06EF}"/>
              </a:ext>
            </a:extLst>
          </p:cNvPr>
          <p:cNvSpPr txBox="1"/>
          <p:nvPr/>
        </p:nvSpPr>
        <p:spPr>
          <a:xfrm>
            <a:off x="-156233" y="250050"/>
            <a:ext cx="8786700" cy="708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US" sz="4600" b="1" dirty="0">
                <a:solidFill>
                  <a:schemeClr val="dk1"/>
                </a:solidFill>
                <a:latin typeface="Alatsi"/>
                <a:ea typeface="Alatsi"/>
                <a:cs typeface="Alatsi"/>
                <a:sym typeface="Alatsi"/>
              </a:rPr>
              <a:t>Purpose of LGU GAD Database</a:t>
            </a:r>
            <a:endParaRPr sz="3500" dirty="0"/>
          </a:p>
        </p:txBody>
      </p:sp>
      <p:pic>
        <p:nvPicPr>
          <p:cNvPr id="5" name="Picture 2" descr="Database Detailed Rounded Lineal color icon">
            <a:extLst>
              <a:ext uri="{FF2B5EF4-FFF2-40B4-BE49-F238E27FC236}">
                <a16:creationId xmlns:a16="http://schemas.microsoft.com/office/drawing/2014/main" id="{04BCCD29-908D-EC57-5C1B-C3122CB7C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22" y="5251729"/>
            <a:ext cx="1127285" cy="1127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earch free vector icons designed by Freepik | Iconos, Imagenes para  diapositivas, Clases de computacion">
            <a:extLst>
              <a:ext uri="{FF2B5EF4-FFF2-40B4-BE49-F238E27FC236}">
                <a16:creationId xmlns:a16="http://schemas.microsoft.com/office/drawing/2014/main" id="{A5021A0B-21C1-7A84-C039-9B62B8FE9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36" y="1342721"/>
            <a:ext cx="1438058" cy="14380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earch - Free education icons">
            <a:extLst>
              <a:ext uri="{FF2B5EF4-FFF2-40B4-BE49-F238E27FC236}">
                <a16:creationId xmlns:a16="http://schemas.microsoft.com/office/drawing/2014/main" id="{9C559CDB-A620-61B4-F8AA-2869C8812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8" y="3429000"/>
            <a:ext cx="1606696" cy="160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35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5" name="Google Shape;435;p29"/>
          <p:cNvPicPr preferRelativeResize="0"/>
          <p:nvPr/>
        </p:nvPicPr>
        <p:blipFill rotWithShape="1">
          <a:blip r:embed="rId3">
            <a:alphaModFix/>
          </a:blip>
          <a:srcRect l="77777" t="25556" r="3333" b="52391"/>
          <a:stretch/>
        </p:blipFill>
        <p:spPr>
          <a:xfrm>
            <a:off x="373714" y="2389346"/>
            <a:ext cx="1563691" cy="2079307"/>
          </a:xfrm>
          <a:prstGeom prst="rect">
            <a:avLst/>
          </a:prstGeom>
          <a:noFill/>
          <a:ln>
            <a:noFill/>
          </a:ln>
        </p:spPr>
      </p:pic>
      <p:sp>
        <p:nvSpPr>
          <p:cNvPr id="436" name="Google Shape;436;p29"/>
          <p:cNvSpPr txBox="1"/>
          <p:nvPr/>
        </p:nvSpPr>
        <p:spPr>
          <a:xfrm>
            <a:off x="1544561" y="1115959"/>
            <a:ext cx="407669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070C0"/>
                </a:solidFill>
                <a:latin typeface="Avenir" panose="02000503020000020003" pitchFamily="2" charset="0"/>
                <a:ea typeface="Arial Black"/>
                <a:cs typeface="Arial Black"/>
                <a:sym typeface="Arial Black"/>
              </a:rPr>
              <a:t>Local Planning and Development Offices (LPDO) </a:t>
            </a:r>
            <a:endParaRPr sz="3600" b="1" dirty="0">
              <a:solidFill>
                <a:schemeClr val="dk1"/>
              </a:solidFill>
              <a:latin typeface="Avenir" panose="02000503020000020003" pitchFamily="2" charset="0"/>
              <a:ea typeface="Arial Black"/>
              <a:cs typeface="Arial Black"/>
              <a:sym typeface="Arial Black"/>
            </a:endParaRPr>
          </a:p>
        </p:txBody>
      </p:sp>
      <p:sp>
        <p:nvSpPr>
          <p:cNvPr id="437" name="Google Shape;437;p29"/>
          <p:cNvSpPr txBox="1"/>
          <p:nvPr/>
        </p:nvSpPr>
        <p:spPr>
          <a:xfrm>
            <a:off x="1990918" y="2936030"/>
            <a:ext cx="3352800" cy="18158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Avenir" panose="02000503020000020003" pitchFamily="2" charset="0"/>
                <a:sym typeface="Arial"/>
              </a:rPr>
              <a:t>shall spearhead the setting up and maintenance of the GAD database</a:t>
            </a:r>
            <a:endParaRPr sz="1600" dirty="0">
              <a:latin typeface="Avenir" panose="02000503020000020003" pitchFamily="2" charset="0"/>
            </a:endParaRPr>
          </a:p>
        </p:txBody>
      </p:sp>
      <p:pic>
        <p:nvPicPr>
          <p:cNvPr id="438" name="Google Shape;438;p29"/>
          <p:cNvPicPr preferRelativeResize="0"/>
          <p:nvPr/>
        </p:nvPicPr>
        <p:blipFill rotWithShape="1">
          <a:blip r:embed="rId4">
            <a:alphaModFix/>
          </a:blip>
          <a:srcRect l="70000" t="74114" b="4610"/>
          <a:stretch/>
        </p:blipFill>
        <p:spPr>
          <a:xfrm>
            <a:off x="5565298" y="2585420"/>
            <a:ext cx="2438041" cy="1687157"/>
          </a:xfrm>
          <a:prstGeom prst="rect">
            <a:avLst/>
          </a:prstGeom>
          <a:noFill/>
          <a:ln>
            <a:noFill/>
          </a:ln>
        </p:spPr>
      </p:pic>
      <p:sp>
        <p:nvSpPr>
          <p:cNvPr id="439" name="Google Shape;439;p29"/>
          <p:cNvSpPr txBox="1"/>
          <p:nvPr/>
        </p:nvSpPr>
        <p:spPr>
          <a:xfrm>
            <a:off x="7725797" y="1541634"/>
            <a:ext cx="40767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070C0"/>
                </a:solidFill>
                <a:latin typeface="Avenir" panose="02000503020000020003" pitchFamily="2" charset="0"/>
                <a:ea typeface="Arial Black"/>
                <a:cs typeface="Arial Black"/>
                <a:sym typeface="Arial Black"/>
              </a:rPr>
              <a:t>GAD Database</a:t>
            </a:r>
            <a:endParaRPr sz="3600" b="1" dirty="0">
              <a:solidFill>
                <a:schemeClr val="dk1"/>
              </a:solidFill>
              <a:latin typeface="Avenir" panose="02000503020000020003" pitchFamily="2" charset="0"/>
              <a:ea typeface="Arial Black"/>
              <a:cs typeface="Arial Black"/>
              <a:sym typeface="Arial Black"/>
            </a:endParaRPr>
          </a:p>
        </p:txBody>
      </p:sp>
      <p:sp>
        <p:nvSpPr>
          <p:cNvPr id="440" name="Google Shape;440;p29"/>
          <p:cNvSpPr txBox="1"/>
          <p:nvPr/>
        </p:nvSpPr>
        <p:spPr>
          <a:xfrm>
            <a:off x="7725797" y="2254842"/>
            <a:ext cx="4236628" cy="31085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Avenir" panose="02000503020000020003" pitchFamily="2" charset="0"/>
                <a:ea typeface="Calibri"/>
                <a:cs typeface="Arial" panose="020B0604020202020204" pitchFamily="34" charset="0"/>
                <a:sym typeface="Calibri"/>
              </a:rPr>
              <a:t>can either be MANUALLY operated or DEVELOPED THROUGH SOFTWARE, shall form part of the </a:t>
            </a:r>
            <a:r>
              <a:rPr lang="en-US" sz="2800" dirty="0">
                <a:solidFill>
                  <a:schemeClr val="dk1"/>
                </a:solidFill>
                <a:latin typeface="Avenir" panose="02000503020000020003" pitchFamily="2" charset="0"/>
                <a:cs typeface="Arial" panose="020B0604020202020204" pitchFamily="34" charset="0"/>
                <a:sym typeface="Arial"/>
              </a:rPr>
              <a:t>overall</a:t>
            </a:r>
            <a:r>
              <a:rPr lang="en-US" sz="2800" dirty="0">
                <a:solidFill>
                  <a:schemeClr val="dk1"/>
                </a:solidFill>
                <a:latin typeface="Avenir" panose="02000503020000020003" pitchFamily="2" charset="0"/>
                <a:ea typeface="Calibri"/>
                <a:cs typeface="Arial" panose="020B0604020202020204" pitchFamily="34" charset="0"/>
                <a:sym typeface="Calibri"/>
              </a:rPr>
              <a:t> management information </a:t>
            </a:r>
            <a:r>
              <a:rPr lang="en-US" sz="2800" dirty="0">
                <a:solidFill>
                  <a:schemeClr val="dk1"/>
                </a:solidFill>
                <a:latin typeface="Avenir" panose="02000503020000020003" pitchFamily="2" charset="0"/>
                <a:cs typeface="Arial" panose="020B0604020202020204" pitchFamily="34" charset="0"/>
                <a:sym typeface="Arial"/>
              </a:rPr>
              <a:t>system</a:t>
            </a:r>
            <a:r>
              <a:rPr lang="en-US" sz="2800" dirty="0">
                <a:solidFill>
                  <a:schemeClr val="dk1"/>
                </a:solidFill>
                <a:latin typeface="Avenir" panose="02000503020000020003" pitchFamily="2" charset="0"/>
                <a:ea typeface="Calibri"/>
                <a:cs typeface="Arial" panose="020B0604020202020204" pitchFamily="34" charset="0"/>
                <a:sym typeface="Calibri"/>
              </a:rPr>
              <a:t> (MIS) of the LGU.</a:t>
            </a:r>
            <a:endParaRPr sz="2800" dirty="0">
              <a:latin typeface="Avenir" panose="02000503020000020003" pitchFamily="2" charset="0"/>
              <a:cs typeface="Arial" panose="020B0604020202020204" pitchFamily="34" charset="0"/>
            </a:endParaRPr>
          </a:p>
        </p:txBody>
      </p:sp>
    </p:spTree>
    <p:extLst>
      <p:ext uri="{BB962C8B-B14F-4D97-AF65-F5344CB8AC3E}">
        <p14:creationId xmlns:p14="http://schemas.microsoft.com/office/powerpoint/2010/main" val="24359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par>
                                <p:cTn id="8" presetID="10" presetClass="entr" presetSubtype="0" fill="hold" nodeType="withEffect">
                                  <p:stCondLst>
                                    <p:cond delay="0"/>
                                  </p:stCondLst>
                                  <p:childTnLst>
                                    <p:set>
                                      <p:cBhvr>
                                        <p:cTn id="9" dur="1" fill="hold">
                                          <p:stCondLst>
                                            <p:cond delay="0"/>
                                          </p:stCondLst>
                                        </p:cTn>
                                        <p:tgtEl>
                                          <p:spTgt spid="436"/>
                                        </p:tgtEl>
                                        <p:attrNameLst>
                                          <p:attrName>style.visibility</p:attrName>
                                        </p:attrNameLst>
                                      </p:cBhvr>
                                      <p:to>
                                        <p:strVal val="visible"/>
                                      </p:to>
                                    </p:set>
                                    <p:animEffect transition="in" filter="fade">
                                      <p:cBhvr>
                                        <p:cTn id="10" dur="500"/>
                                        <p:tgtEl>
                                          <p:spTgt spid="436"/>
                                        </p:tgtEl>
                                      </p:cBhvr>
                                    </p:animEffect>
                                  </p:childTnLst>
                                </p:cTn>
                              </p:par>
                              <p:par>
                                <p:cTn id="11" presetID="10" presetClass="entr" presetSubtype="0" fill="hold" nodeType="withEffect">
                                  <p:stCondLst>
                                    <p:cond delay="0"/>
                                  </p:stCondLst>
                                  <p:childTnLst>
                                    <p:set>
                                      <p:cBhvr>
                                        <p:cTn id="12" dur="1" fill="hold">
                                          <p:stCondLst>
                                            <p:cond delay="0"/>
                                          </p:stCondLst>
                                        </p:cTn>
                                        <p:tgtEl>
                                          <p:spTgt spid="437"/>
                                        </p:tgtEl>
                                        <p:attrNameLst>
                                          <p:attrName>style.visibility</p:attrName>
                                        </p:attrNameLst>
                                      </p:cBhvr>
                                      <p:to>
                                        <p:strVal val="visible"/>
                                      </p:to>
                                    </p:set>
                                    <p:animEffect transition="in" filter="fade">
                                      <p:cBhvr>
                                        <p:cTn id="13" dur="500"/>
                                        <p:tgtEl>
                                          <p:spTgt spid="4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8"/>
                                        </p:tgtEl>
                                        <p:attrNameLst>
                                          <p:attrName>style.visibility</p:attrName>
                                        </p:attrNameLst>
                                      </p:cBhvr>
                                      <p:to>
                                        <p:strVal val="visible"/>
                                      </p:to>
                                    </p:set>
                                    <p:animEffect transition="in" filter="fade">
                                      <p:cBhvr>
                                        <p:cTn id="18" dur="500"/>
                                        <p:tgtEl>
                                          <p:spTgt spid="438"/>
                                        </p:tgtEl>
                                      </p:cBhvr>
                                    </p:animEffect>
                                  </p:childTnLst>
                                </p:cTn>
                              </p:par>
                              <p:par>
                                <p:cTn id="19" presetID="10" presetClass="entr" presetSubtype="0" fill="hold" nodeType="withEffect">
                                  <p:stCondLst>
                                    <p:cond delay="0"/>
                                  </p:stCondLst>
                                  <p:childTnLst>
                                    <p:set>
                                      <p:cBhvr>
                                        <p:cTn id="20" dur="1" fill="hold">
                                          <p:stCondLst>
                                            <p:cond delay="0"/>
                                          </p:stCondLst>
                                        </p:cTn>
                                        <p:tgtEl>
                                          <p:spTgt spid="439"/>
                                        </p:tgtEl>
                                        <p:attrNameLst>
                                          <p:attrName>style.visibility</p:attrName>
                                        </p:attrNameLst>
                                      </p:cBhvr>
                                      <p:to>
                                        <p:strVal val="visible"/>
                                      </p:to>
                                    </p:set>
                                    <p:animEffect transition="in" filter="fade">
                                      <p:cBhvr>
                                        <p:cTn id="21" dur="500"/>
                                        <p:tgtEl>
                                          <p:spTgt spid="439"/>
                                        </p:tgtEl>
                                      </p:cBhvr>
                                    </p:animEffect>
                                  </p:childTnLst>
                                </p:cTn>
                              </p:par>
                              <p:par>
                                <p:cTn id="22" presetID="10" presetClass="entr" presetSubtype="0" fill="hold" nodeType="withEffect">
                                  <p:stCondLst>
                                    <p:cond delay="0"/>
                                  </p:stCondLst>
                                  <p:childTnLst>
                                    <p:set>
                                      <p:cBhvr>
                                        <p:cTn id="23" dur="1" fill="hold">
                                          <p:stCondLst>
                                            <p:cond delay="0"/>
                                          </p:stCondLst>
                                        </p:cTn>
                                        <p:tgtEl>
                                          <p:spTgt spid="440"/>
                                        </p:tgtEl>
                                        <p:attrNameLst>
                                          <p:attrName>style.visibility</p:attrName>
                                        </p:attrNameLst>
                                      </p:cBhvr>
                                      <p:to>
                                        <p:strVal val="visible"/>
                                      </p:to>
                                    </p:set>
                                    <p:animEffect transition="in" filter="fade">
                                      <p:cBhvr>
                                        <p:cTn id="24"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0"/>
          <p:cNvSpPr txBox="1"/>
          <p:nvPr/>
        </p:nvSpPr>
        <p:spPr>
          <a:xfrm>
            <a:off x="1295767" y="624376"/>
            <a:ext cx="98298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7030A0"/>
                </a:solidFill>
                <a:latin typeface="Arial Black"/>
                <a:ea typeface="Arial Black"/>
                <a:cs typeface="Arial Black"/>
                <a:sym typeface="Arial Black"/>
              </a:rPr>
              <a:t>Sex disaggregated data (SDD) and GAD related information</a:t>
            </a:r>
            <a:endParaRPr sz="3200" dirty="0">
              <a:solidFill>
                <a:srgbClr val="7030A0"/>
              </a:solidFill>
              <a:latin typeface="Arial Black"/>
              <a:ea typeface="Arial Black"/>
              <a:cs typeface="Arial Black"/>
              <a:sym typeface="Arial Black"/>
            </a:endParaRPr>
          </a:p>
        </p:txBody>
      </p:sp>
      <p:grpSp>
        <p:nvGrpSpPr>
          <p:cNvPr id="447" name="Google Shape;447;p30"/>
          <p:cNvGrpSpPr/>
          <p:nvPr/>
        </p:nvGrpSpPr>
        <p:grpSpPr>
          <a:xfrm>
            <a:off x="1788286" y="2276083"/>
            <a:ext cx="1371600" cy="2039981"/>
            <a:chOff x="64713" y="2627844"/>
            <a:chExt cx="1371600" cy="2039981"/>
          </a:xfrm>
        </p:grpSpPr>
        <p:pic>
          <p:nvPicPr>
            <p:cNvPr id="448" name="Google Shape;448;p30"/>
            <p:cNvPicPr preferRelativeResize="0"/>
            <p:nvPr/>
          </p:nvPicPr>
          <p:blipFill rotWithShape="1">
            <a:blip r:embed="rId3">
              <a:alphaModFix/>
            </a:blip>
            <a:srcRect/>
            <a:stretch/>
          </p:blipFill>
          <p:spPr>
            <a:xfrm>
              <a:off x="195777" y="2627844"/>
              <a:ext cx="1219200" cy="1219200"/>
            </a:xfrm>
            <a:prstGeom prst="rect">
              <a:avLst/>
            </a:prstGeom>
            <a:noFill/>
            <a:ln>
              <a:noFill/>
            </a:ln>
          </p:spPr>
        </p:pic>
        <p:sp>
          <p:nvSpPr>
            <p:cNvPr id="449" name="Google Shape;449;p30"/>
            <p:cNvSpPr txBox="1"/>
            <p:nvPr/>
          </p:nvSpPr>
          <p:spPr>
            <a:xfrm>
              <a:off x="64713" y="3959939"/>
              <a:ext cx="1371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Local NSO</a:t>
              </a:r>
              <a:endParaRPr sz="2000" dirty="0">
                <a:solidFill>
                  <a:schemeClr val="dk1"/>
                </a:solidFill>
                <a:latin typeface="Arial"/>
                <a:ea typeface="Arial"/>
                <a:cs typeface="Arial"/>
                <a:sym typeface="Arial"/>
              </a:endParaRPr>
            </a:p>
          </p:txBody>
        </p:sp>
      </p:grpSp>
      <p:grpSp>
        <p:nvGrpSpPr>
          <p:cNvPr id="450" name="Google Shape;450;p30"/>
          <p:cNvGrpSpPr/>
          <p:nvPr/>
        </p:nvGrpSpPr>
        <p:grpSpPr>
          <a:xfrm>
            <a:off x="3225248" y="2194785"/>
            <a:ext cx="1707198" cy="1813503"/>
            <a:chOff x="1583495" y="2551609"/>
            <a:chExt cx="1707198" cy="1813503"/>
          </a:xfrm>
        </p:grpSpPr>
        <p:pic>
          <p:nvPicPr>
            <p:cNvPr id="451" name="Google Shape;451;p30"/>
            <p:cNvPicPr preferRelativeResize="0"/>
            <p:nvPr/>
          </p:nvPicPr>
          <p:blipFill rotWithShape="1">
            <a:blip r:embed="rId4">
              <a:alphaModFix/>
            </a:blip>
            <a:srcRect/>
            <a:stretch/>
          </p:blipFill>
          <p:spPr>
            <a:xfrm>
              <a:off x="1778178" y="2551609"/>
              <a:ext cx="1512515" cy="1512515"/>
            </a:xfrm>
            <a:prstGeom prst="rect">
              <a:avLst/>
            </a:prstGeom>
            <a:noFill/>
            <a:ln>
              <a:noFill/>
            </a:ln>
          </p:spPr>
        </p:pic>
        <p:sp>
          <p:nvSpPr>
            <p:cNvPr id="452" name="Google Shape;452;p30"/>
            <p:cNvSpPr txBox="1"/>
            <p:nvPr/>
          </p:nvSpPr>
          <p:spPr>
            <a:xfrm>
              <a:off x="1583495" y="3965002"/>
              <a:ext cx="156053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Academe</a:t>
              </a:r>
              <a:endParaRPr sz="2000" dirty="0">
                <a:solidFill>
                  <a:schemeClr val="dk1"/>
                </a:solidFill>
                <a:latin typeface="Arial"/>
                <a:ea typeface="Arial"/>
                <a:cs typeface="Arial"/>
                <a:sym typeface="Arial"/>
              </a:endParaRPr>
            </a:p>
          </p:txBody>
        </p:sp>
      </p:grpSp>
      <p:grpSp>
        <p:nvGrpSpPr>
          <p:cNvPr id="453" name="Google Shape;453;p30"/>
          <p:cNvGrpSpPr/>
          <p:nvPr/>
        </p:nvGrpSpPr>
        <p:grpSpPr>
          <a:xfrm>
            <a:off x="4991467" y="2349427"/>
            <a:ext cx="1223550" cy="1725681"/>
            <a:chOff x="3479620" y="2635937"/>
            <a:chExt cx="1223550" cy="1725681"/>
          </a:xfrm>
        </p:grpSpPr>
        <p:pic>
          <p:nvPicPr>
            <p:cNvPr id="454" name="Google Shape;454;p30"/>
            <p:cNvPicPr preferRelativeResize="0"/>
            <p:nvPr/>
          </p:nvPicPr>
          <p:blipFill rotWithShape="1">
            <a:blip r:embed="rId5">
              <a:alphaModFix/>
            </a:blip>
            <a:srcRect/>
            <a:stretch/>
          </p:blipFill>
          <p:spPr>
            <a:xfrm>
              <a:off x="3632558" y="2635937"/>
              <a:ext cx="1070612" cy="1070612"/>
            </a:xfrm>
            <a:prstGeom prst="rect">
              <a:avLst/>
            </a:prstGeom>
            <a:noFill/>
            <a:ln>
              <a:noFill/>
            </a:ln>
          </p:spPr>
        </p:pic>
        <p:sp>
          <p:nvSpPr>
            <p:cNvPr id="455" name="Google Shape;455;p30"/>
            <p:cNvSpPr txBox="1"/>
            <p:nvPr/>
          </p:nvSpPr>
          <p:spPr>
            <a:xfrm>
              <a:off x="3479620" y="3961508"/>
              <a:ext cx="12192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CSOs</a:t>
              </a:r>
              <a:endParaRPr sz="2000">
                <a:solidFill>
                  <a:schemeClr val="dk1"/>
                </a:solidFill>
                <a:latin typeface="Arial"/>
                <a:ea typeface="Arial"/>
                <a:cs typeface="Arial"/>
                <a:sym typeface="Arial"/>
              </a:endParaRPr>
            </a:p>
          </p:txBody>
        </p:sp>
      </p:grpSp>
      <p:grpSp>
        <p:nvGrpSpPr>
          <p:cNvPr id="456" name="Google Shape;456;p30"/>
          <p:cNvGrpSpPr/>
          <p:nvPr/>
        </p:nvGrpSpPr>
        <p:grpSpPr>
          <a:xfrm>
            <a:off x="6415079" y="2431501"/>
            <a:ext cx="1228198" cy="1641348"/>
            <a:chOff x="5088369" y="2715910"/>
            <a:chExt cx="1228198" cy="1641348"/>
          </a:xfrm>
        </p:grpSpPr>
        <p:pic>
          <p:nvPicPr>
            <p:cNvPr id="457" name="Google Shape;457;p30"/>
            <p:cNvPicPr preferRelativeResize="0"/>
            <p:nvPr/>
          </p:nvPicPr>
          <p:blipFill rotWithShape="1">
            <a:blip r:embed="rId6">
              <a:alphaModFix/>
            </a:blip>
            <a:srcRect/>
            <a:stretch/>
          </p:blipFill>
          <p:spPr>
            <a:xfrm>
              <a:off x="5088369" y="2715910"/>
              <a:ext cx="1228198" cy="1228198"/>
            </a:xfrm>
            <a:prstGeom prst="rect">
              <a:avLst/>
            </a:prstGeom>
            <a:noFill/>
            <a:ln>
              <a:noFill/>
            </a:ln>
          </p:spPr>
        </p:pic>
        <p:sp>
          <p:nvSpPr>
            <p:cNvPr id="458" name="Google Shape;458;p30"/>
            <p:cNvSpPr txBox="1"/>
            <p:nvPr/>
          </p:nvSpPr>
          <p:spPr>
            <a:xfrm>
              <a:off x="5088369" y="3957148"/>
              <a:ext cx="12192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Studies</a:t>
              </a:r>
              <a:endParaRPr sz="2000">
                <a:solidFill>
                  <a:schemeClr val="dk1"/>
                </a:solidFill>
                <a:latin typeface="Arial"/>
                <a:ea typeface="Arial"/>
                <a:cs typeface="Arial"/>
                <a:sym typeface="Arial"/>
              </a:endParaRPr>
            </a:p>
          </p:txBody>
        </p:sp>
      </p:grpSp>
      <p:grpSp>
        <p:nvGrpSpPr>
          <p:cNvPr id="459" name="Google Shape;459;p30"/>
          <p:cNvGrpSpPr/>
          <p:nvPr/>
        </p:nvGrpSpPr>
        <p:grpSpPr>
          <a:xfrm>
            <a:off x="7681108" y="2389217"/>
            <a:ext cx="1314896" cy="1683633"/>
            <a:chOff x="6400800" y="2673625"/>
            <a:chExt cx="1314896" cy="1683633"/>
          </a:xfrm>
        </p:grpSpPr>
        <p:pic>
          <p:nvPicPr>
            <p:cNvPr id="460" name="Google Shape;460;p30"/>
            <p:cNvPicPr preferRelativeResize="0"/>
            <p:nvPr/>
          </p:nvPicPr>
          <p:blipFill rotWithShape="1">
            <a:blip r:embed="rId7">
              <a:alphaModFix/>
            </a:blip>
            <a:srcRect/>
            <a:stretch/>
          </p:blipFill>
          <p:spPr>
            <a:xfrm>
              <a:off x="6400800" y="2673625"/>
              <a:ext cx="1127637" cy="1127637"/>
            </a:xfrm>
            <a:prstGeom prst="rect">
              <a:avLst/>
            </a:prstGeom>
            <a:noFill/>
            <a:ln>
              <a:noFill/>
            </a:ln>
          </p:spPr>
        </p:pic>
        <p:sp>
          <p:nvSpPr>
            <p:cNvPr id="461" name="Google Shape;461;p30"/>
            <p:cNvSpPr txBox="1"/>
            <p:nvPr/>
          </p:nvSpPr>
          <p:spPr>
            <a:xfrm>
              <a:off x="6496496" y="3957148"/>
              <a:ext cx="12192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Surveys</a:t>
              </a:r>
              <a:endParaRPr sz="2000">
                <a:solidFill>
                  <a:schemeClr val="dk1"/>
                </a:solidFill>
                <a:latin typeface="Arial"/>
                <a:ea typeface="Arial"/>
                <a:cs typeface="Arial"/>
                <a:sym typeface="Arial"/>
              </a:endParaRPr>
            </a:p>
          </p:txBody>
        </p:sp>
      </p:grpSp>
      <p:grpSp>
        <p:nvGrpSpPr>
          <p:cNvPr id="462" name="Google Shape;462;p30"/>
          <p:cNvGrpSpPr/>
          <p:nvPr/>
        </p:nvGrpSpPr>
        <p:grpSpPr>
          <a:xfrm>
            <a:off x="8522709" y="2490460"/>
            <a:ext cx="2362200" cy="1987307"/>
            <a:chOff x="7239000" y="2830915"/>
            <a:chExt cx="2319528" cy="1987307"/>
          </a:xfrm>
        </p:grpSpPr>
        <p:pic>
          <p:nvPicPr>
            <p:cNvPr id="463" name="Google Shape;463;p30"/>
            <p:cNvPicPr preferRelativeResize="0"/>
            <p:nvPr/>
          </p:nvPicPr>
          <p:blipFill rotWithShape="1">
            <a:blip r:embed="rId8">
              <a:alphaModFix/>
            </a:blip>
            <a:srcRect/>
            <a:stretch/>
          </p:blipFill>
          <p:spPr>
            <a:xfrm>
              <a:off x="7918827" y="2830915"/>
              <a:ext cx="953901" cy="953901"/>
            </a:xfrm>
            <a:prstGeom prst="rect">
              <a:avLst/>
            </a:prstGeom>
            <a:noFill/>
            <a:ln>
              <a:noFill/>
            </a:ln>
          </p:spPr>
        </p:pic>
        <p:sp>
          <p:nvSpPr>
            <p:cNvPr id="464" name="Google Shape;464;p30"/>
            <p:cNvSpPr txBox="1"/>
            <p:nvPr/>
          </p:nvSpPr>
          <p:spPr>
            <a:xfrm>
              <a:off x="7239000" y="3987225"/>
              <a:ext cx="231952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Administrative </a:t>
              </a:r>
              <a:endParaRPr/>
            </a:p>
            <a:p>
              <a:pPr marL="0" marR="0" lvl="0" indent="0" algn="ctr" rtl="0">
                <a:spcBef>
                  <a:spcPts val="0"/>
                </a:spcBef>
                <a:spcAft>
                  <a:spcPts val="0"/>
                </a:spcAft>
                <a:buNone/>
              </a:pPr>
              <a:r>
                <a:rPr lang="en-US" sz="1600">
                  <a:solidFill>
                    <a:schemeClr val="dk1"/>
                  </a:solidFill>
                  <a:latin typeface="Arial"/>
                  <a:ea typeface="Arial"/>
                  <a:cs typeface="Arial"/>
                  <a:sym typeface="Arial"/>
                </a:rPr>
                <a:t>Reports of </a:t>
              </a:r>
              <a:endParaRPr/>
            </a:p>
            <a:p>
              <a:pPr marL="0" marR="0" lvl="0" indent="0" algn="ctr" rtl="0">
                <a:spcBef>
                  <a:spcPts val="0"/>
                </a:spcBef>
                <a:spcAft>
                  <a:spcPts val="0"/>
                </a:spcAft>
                <a:buNone/>
              </a:pPr>
              <a:r>
                <a:rPr lang="en-US" sz="1600">
                  <a:solidFill>
                    <a:schemeClr val="dk1"/>
                  </a:solidFill>
                  <a:latin typeface="Arial"/>
                  <a:ea typeface="Arial"/>
                  <a:cs typeface="Arial"/>
                  <a:sym typeface="Arial"/>
                </a:rPr>
                <a:t>local NGAs</a:t>
              </a:r>
              <a:endParaRPr sz="1600">
                <a:solidFill>
                  <a:schemeClr val="dk1"/>
                </a:solidFill>
                <a:latin typeface="Arial"/>
                <a:ea typeface="Arial"/>
                <a:cs typeface="Arial"/>
                <a:sym typeface="Arial"/>
              </a:endParaRPr>
            </a:p>
          </p:txBody>
        </p:sp>
      </p:grpSp>
      <p:sp>
        <p:nvSpPr>
          <p:cNvPr id="465" name="Google Shape;465;p30"/>
          <p:cNvSpPr txBox="1"/>
          <p:nvPr/>
        </p:nvSpPr>
        <p:spPr>
          <a:xfrm>
            <a:off x="3372143" y="1774377"/>
            <a:ext cx="629145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dirty="0">
                <a:solidFill>
                  <a:schemeClr val="dk1"/>
                </a:solidFill>
                <a:latin typeface="Arial"/>
                <a:ea typeface="Arial"/>
                <a:cs typeface="Arial"/>
                <a:sym typeface="Arial"/>
              </a:rPr>
              <a:t>may be derived and/or sourced from the ff:</a:t>
            </a:r>
            <a:endParaRPr sz="2400" i="1" dirty="0">
              <a:solidFill>
                <a:schemeClr val="dk1"/>
              </a:solidFill>
              <a:latin typeface="Arial"/>
              <a:ea typeface="Arial"/>
              <a:cs typeface="Arial"/>
              <a:sym typeface="Arial"/>
            </a:endParaRPr>
          </a:p>
        </p:txBody>
      </p:sp>
      <p:pic>
        <p:nvPicPr>
          <p:cNvPr id="466" name="Google Shape;466;p30"/>
          <p:cNvPicPr preferRelativeResize="0"/>
          <p:nvPr/>
        </p:nvPicPr>
        <p:blipFill rotWithShape="1">
          <a:blip r:embed="rId9">
            <a:alphaModFix/>
          </a:blip>
          <a:srcRect/>
          <a:stretch/>
        </p:blipFill>
        <p:spPr>
          <a:xfrm>
            <a:off x="7829224" y="4798799"/>
            <a:ext cx="2133600" cy="1314450"/>
          </a:xfrm>
          <a:prstGeom prst="rect">
            <a:avLst/>
          </a:prstGeom>
          <a:noFill/>
          <a:ln>
            <a:noFill/>
          </a:ln>
        </p:spPr>
      </p:pic>
      <p:pic>
        <p:nvPicPr>
          <p:cNvPr id="467" name="Google Shape;467;p30"/>
          <p:cNvPicPr preferRelativeResize="0"/>
          <p:nvPr/>
        </p:nvPicPr>
        <p:blipFill rotWithShape="1">
          <a:blip r:embed="rId10">
            <a:alphaModFix/>
          </a:blip>
          <a:srcRect/>
          <a:stretch/>
        </p:blipFill>
        <p:spPr>
          <a:xfrm>
            <a:off x="5990543" y="4943783"/>
            <a:ext cx="1104846" cy="1390923"/>
          </a:xfrm>
          <a:prstGeom prst="rect">
            <a:avLst/>
          </a:prstGeom>
          <a:noFill/>
          <a:ln>
            <a:noFill/>
          </a:ln>
        </p:spPr>
      </p:pic>
      <p:sp>
        <p:nvSpPr>
          <p:cNvPr id="468" name="Google Shape;468;p30"/>
          <p:cNvSpPr txBox="1"/>
          <p:nvPr/>
        </p:nvSpPr>
        <p:spPr>
          <a:xfrm>
            <a:off x="1356381" y="4543714"/>
            <a:ext cx="9986804"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dirty="0">
                <a:solidFill>
                  <a:srgbClr val="7030A0"/>
                </a:solidFill>
                <a:latin typeface="Arial"/>
                <a:ea typeface="Arial"/>
                <a:cs typeface="Arial"/>
                <a:sym typeface="Arial"/>
              </a:rPr>
              <a:t>SDD and results of the following may also form part of the GAD Database</a:t>
            </a:r>
            <a:endParaRPr sz="2000" i="1" dirty="0">
              <a:solidFill>
                <a:srgbClr val="7030A0"/>
              </a:solidFill>
              <a:latin typeface="Arial"/>
              <a:ea typeface="Arial"/>
              <a:cs typeface="Arial"/>
              <a:sym typeface="Arial"/>
            </a:endParaRPr>
          </a:p>
        </p:txBody>
      </p:sp>
      <p:grpSp>
        <p:nvGrpSpPr>
          <p:cNvPr id="469" name="Google Shape;469;p30"/>
          <p:cNvGrpSpPr/>
          <p:nvPr/>
        </p:nvGrpSpPr>
        <p:grpSpPr>
          <a:xfrm>
            <a:off x="1997932" y="4998824"/>
            <a:ext cx="3213158" cy="1377926"/>
            <a:chOff x="473932" y="4998824"/>
            <a:chExt cx="3213158" cy="1377926"/>
          </a:xfrm>
        </p:grpSpPr>
        <p:pic>
          <p:nvPicPr>
            <p:cNvPr id="470" name="Google Shape;470;p30"/>
            <p:cNvPicPr preferRelativeResize="0"/>
            <p:nvPr/>
          </p:nvPicPr>
          <p:blipFill rotWithShape="1">
            <a:blip r:embed="rId11">
              <a:alphaModFix/>
            </a:blip>
            <a:srcRect l="30886" t="36315" r="34114" b="40011"/>
            <a:stretch/>
          </p:blipFill>
          <p:spPr>
            <a:xfrm>
              <a:off x="486690" y="4998824"/>
              <a:ext cx="3200400" cy="914400"/>
            </a:xfrm>
            <a:prstGeom prst="rect">
              <a:avLst/>
            </a:prstGeom>
            <a:noFill/>
            <a:ln>
              <a:noFill/>
            </a:ln>
          </p:spPr>
        </p:pic>
        <p:sp>
          <p:nvSpPr>
            <p:cNvPr id="471" name="Google Shape;471;p30"/>
            <p:cNvSpPr txBox="1"/>
            <p:nvPr/>
          </p:nvSpPr>
          <p:spPr>
            <a:xfrm>
              <a:off x="473932" y="5915085"/>
              <a:ext cx="321315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National Household Targeting System </a:t>
              </a:r>
              <a:endParaRPr/>
            </a:p>
            <a:p>
              <a:pPr marL="0" marR="0" lvl="0" indent="0" algn="ctr" rtl="0">
                <a:spcBef>
                  <a:spcPts val="0"/>
                </a:spcBef>
                <a:spcAft>
                  <a:spcPts val="0"/>
                </a:spcAft>
                <a:buNone/>
              </a:pPr>
              <a:r>
                <a:rPr lang="en-US" sz="1200">
                  <a:solidFill>
                    <a:schemeClr val="dk1"/>
                  </a:solidFill>
                  <a:latin typeface="Arial"/>
                  <a:ea typeface="Arial"/>
                  <a:cs typeface="Arial"/>
                  <a:sym typeface="Arial"/>
                </a:rPr>
                <a:t>for Poverty Reduction</a:t>
              </a:r>
              <a:endParaRPr/>
            </a:p>
          </p:txBody>
        </p:sp>
      </p:grpSp>
    </p:spTree>
    <p:extLst>
      <p:ext uri="{BB962C8B-B14F-4D97-AF65-F5344CB8AC3E}">
        <p14:creationId xmlns:p14="http://schemas.microsoft.com/office/powerpoint/2010/main" val="5934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par>
                                <p:cTn id="8" presetID="10" presetClass="entr" presetSubtype="0" fill="hold" nodeType="withEffect">
                                  <p:stCondLst>
                                    <p:cond delay="0"/>
                                  </p:stCondLst>
                                  <p:childTnLst>
                                    <p:set>
                                      <p:cBhvr>
                                        <p:cTn id="9" dur="1" fill="hold">
                                          <p:stCondLst>
                                            <p:cond delay="0"/>
                                          </p:stCondLst>
                                        </p:cTn>
                                        <p:tgtEl>
                                          <p:spTgt spid="465"/>
                                        </p:tgtEl>
                                        <p:attrNameLst>
                                          <p:attrName>style.visibility</p:attrName>
                                        </p:attrNameLst>
                                      </p:cBhvr>
                                      <p:to>
                                        <p:strVal val="visible"/>
                                      </p:to>
                                    </p:set>
                                    <p:animEffect transition="in" filter="fade">
                                      <p:cBhvr>
                                        <p:cTn id="10" dur="500"/>
                                        <p:tgtEl>
                                          <p:spTgt spid="4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7"/>
                                        </p:tgtEl>
                                        <p:attrNameLst>
                                          <p:attrName>style.visibility</p:attrName>
                                        </p:attrNameLst>
                                      </p:cBhvr>
                                      <p:to>
                                        <p:strVal val="visible"/>
                                      </p:to>
                                    </p:set>
                                    <p:animEffect transition="in" filter="fade">
                                      <p:cBhvr>
                                        <p:cTn id="15" dur="500"/>
                                        <p:tgtEl>
                                          <p:spTgt spid="4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0"/>
                                        </p:tgtEl>
                                        <p:attrNameLst>
                                          <p:attrName>style.visibility</p:attrName>
                                        </p:attrNameLst>
                                      </p:cBhvr>
                                      <p:to>
                                        <p:strVal val="visible"/>
                                      </p:to>
                                    </p:set>
                                    <p:animEffect transition="in" filter="fade">
                                      <p:cBhvr>
                                        <p:cTn id="20" dur="500"/>
                                        <p:tgtEl>
                                          <p:spTgt spid="4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53"/>
                                        </p:tgtEl>
                                        <p:attrNameLst>
                                          <p:attrName>style.visibility</p:attrName>
                                        </p:attrNameLst>
                                      </p:cBhvr>
                                      <p:to>
                                        <p:strVal val="visible"/>
                                      </p:to>
                                    </p:set>
                                    <p:animEffect transition="in" filter="fade">
                                      <p:cBhvr>
                                        <p:cTn id="25" dur="500"/>
                                        <p:tgtEl>
                                          <p:spTgt spid="4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6"/>
                                        </p:tgtEl>
                                        <p:attrNameLst>
                                          <p:attrName>style.visibility</p:attrName>
                                        </p:attrNameLst>
                                      </p:cBhvr>
                                      <p:to>
                                        <p:strVal val="visible"/>
                                      </p:to>
                                    </p:set>
                                    <p:animEffect transition="in" filter="fade">
                                      <p:cBhvr>
                                        <p:cTn id="30" dur="500"/>
                                        <p:tgtEl>
                                          <p:spTgt spid="4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9"/>
                                        </p:tgtEl>
                                        <p:attrNameLst>
                                          <p:attrName>style.visibility</p:attrName>
                                        </p:attrNameLst>
                                      </p:cBhvr>
                                      <p:to>
                                        <p:strVal val="visible"/>
                                      </p:to>
                                    </p:set>
                                    <p:animEffect transition="in" filter="fade">
                                      <p:cBhvr>
                                        <p:cTn id="35" dur="500"/>
                                        <p:tgtEl>
                                          <p:spTgt spid="4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62"/>
                                        </p:tgtEl>
                                        <p:attrNameLst>
                                          <p:attrName>style.visibility</p:attrName>
                                        </p:attrNameLst>
                                      </p:cBhvr>
                                      <p:to>
                                        <p:strVal val="visible"/>
                                      </p:to>
                                    </p:set>
                                    <p:animEffect transition="in" filter="fade">
                                      <p:cBhvr>
                                        <p:cTn id="40" dur="500"/>
                                        <p:tgtEl>
                                          <p:spTgt spid="4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8"/>
                                        </p:tgtEl>
                                        <p:attrNameLst>
                                          <p:attrName>style.visibility</p:attrName>
                                        </p:attrNameLst>
                                      </p:cBhvr>
                                      <p:to>
                                        <p:strVal val="visible"/>
                                      </p:to>
                                    </p:set>
                                    <p:animEffect transition="in" filter="fade">
                                      <p:cBhvr>
                                        <p:cTn id="45" dur="500"/>
                                        <p:tgtEl>
                                          <p:spTgt spid="46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69"/>
                                        </p:tgtEl>
                                        <p:attrNameLst>
                                          <p:attrName>style.visibility</p:attrName>
                                        </p:attrNameLst>
                                      </p:cBhvr>
                                      <p:to>
                                        <p:strVal val="visible"/>
                                      </p:to>
                                    </p:set>
                                    <p:animEffect transition="in" filter="fade">
                                      <p:cBhvr>
                                        <p:cTn id="50" dur="500"/>
                                        <p:tgtEl>
                                          <p:spTgt spid="469"/>
                                        </p:tgtEl>
                                      </p:cBhvr>
                                    </p:animEffect>
                                  </p:childTnLst>
                                </p:cTn>
                              </p:par>
                              <p:par>
                                <p:cTn id="51" presetID="10" presetClass="entr" presetSubtype="0" fill="hold" nodeType="withEffect">
                                  <p:stCondLst>
                                    <p:cond delay="0"/>
                                  </p:stCondLst>
                                  <p:childTnLst>
                                    <p:set>
                                      <p:cBhvr>
                                        <p:cTn id="52" dur="1" fill="hold">
                                          <p:stCondLst>
                                            <p:cond delay="0"/>
                                          </p:stCondLst>
                                        </p:cTn>
                                        <p:tgtEl>
                                          <p:spTgt spid="467"/>
                                        </p:tgtEl>
                                        <p:attrNameLst>
                                          <p:attrName>style.visibility</p:attrName>
                                        </p:attrNameLst>
                                      </p:cBhvr>
                                      <p:to>
                                        <p:strVal val="visible"/>
                                      </p:to>
                                    </p:set>
                                    <p:animEffect transition="in" filter="fade">
                                      <p:cBhvr>
                                        <p:cTn id="53" dur="500"/>
                                        <p:tgtEl>
                                          <p:spTgt spid="467"/>
                                        </p:tgtEl>
                                      </p:cBhvr>
                                    </p:animEffect>
                                  </p:childTnLst>
                                </p:cTn>
                              </p:par>
                              <p:par>
                                <p:cTn id="54" presetID="10" presetClass="entr" presetSubtype="0" fill="hold" nodeType="withEffect">
                                  <p:stCondLst>
                                    <p:cond delay="0"/>
                                  </p:stCondLst>
                                  <p:childTnLst>
                                    <p:set>
                                      <p:cBhvr>
                                        <p:cTn id="55" dur="1" fill="hold">
                                          <p:stCondLst>
                                            <p:cond delay="0"/>
                                          </p:stCondLst>
                                        </p:cTn>
                                        <p:tgtEl>
                                          <p:spTgt spid="466"/>
                                        </p:tgtEl>
                                        <p:attrNameLst>
                                          <p:attrName>style.visibility</p:attrName>
                                        </p:attrNameLst>
                                      </p:cBhvr>
                                      <p:to>
                                        <p:strVal val="visible"/>
                                      </p:to>
                                    </p:set>
                                    <p:animEffect transition="in" filter="fade">
                                      <p:cBhvr>
                                        <p:cTn id="56" dur="5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g24faf1d92b4_0_0"/>
          <p:cNvSpPr/>
          <p:nvPr/>
        </p:nvSpPr>
        <p:spPr>
          <a:xfrm>
            <a:off x="8655241" y="3963709"/>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sp>
        <p:nvSpPr>
          <p:cNvPr id="1147" name="Google Shape;1147;g24faf1d92b4_0_0"/>
          <p:cNvSpPr/>
          <p:nvPr/>
        </p:nvSpPr>
        <p:spPr>
          <a:xfrm>
            <a:off x="-2006217" y="-268186"/>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sp>
        <p:nvSpPr>
          <p:cNvPr id="1148" name="Google Shape;1148;g24faf1d92b4_0_0"/>
          <p:cNvSpPr txBox="1"/>
          <p:nvPr/>
        </p:nvSpPr>
        <p:spPr>
          <a:xfrm>
            <a:off x="2638500" y="425425"/>
            <a:ext cx="8201100" cy="600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900" b="1" dirty="0">
                <a:latin typeface="Alatsi"/>
                <a:ea typeface="Alatsi"/>
                <a:cs typeface="Alatsi"/>
                <a:sym typeface="Alatsi"/>
              </a:rPr>
              <a:t>What is GAD-related Information?</a:t>
            </a:r>
            <a:endParaRPr sz="100" dirty="0"/>
          </a:p>
        </p:txBody>
      </p:sp>
      <p:sp>
        <p:nvSpPr>
          <p:cNvPr id="1152" name="Google Shape;1152;g24faf1d92b4_0_0"/>
          <p:cNvSpPr txBox="1"/>
          <p:nvPr/>
        </p:nvSpPr>
        <p:spPr>
          <a:xfrm>
            <a:off x="1187525" y="2211400"/>
            <a:ext cx="104331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2800" b="1">
              <a:latin typeface="Alatsi"/>
              <a:ea typeface="Alatsi"/>
              <a:cs typeface="Alatsi"/>
              <a:sym typeface="Alatsi"/>
            </a:endParaRPr>
          </a:p>
        </p:txBody>
      </p:sp>
      <p:sp>
        <p:nvSpPr>
          <p:cNvPr id="1153" name="Google Shape;1153;g24faf1d92b4_0_0"/>
          <p:cNvSpPr/>
          <p:nvPr/>
        </p:nvSpPr>
        <p:spPr>
          <a:xfrm>
            <a:off x="10768121" y="5131376"/>
            <a:ext cx="1290254" cy="1726618"/>
          </a:xfrm>
          <a:custGeom>
            <a:avLst/>
            <a:gdLst/>
            <a:ahLst/>
            <a:cxnLst/>
            <a:rect l="l" t="t" r="r" b="b"/>
            <a:pathLst>
              <a:path w="7168079" h="7194240" extrusionOk="0">
                <a:moveTo>
                  <a:pt x="0" y="0"/>
                </a:moveTo>
                <a:lnTo>
                  <a:pt x="7168079" y="0"/>
                </a:lnTo>
                <a:lnTo>
                  <a:pt x="7168079" y="7194240"/>
                </a:lnTo>
                <a:lnTo>
                  <a:pt x="0" y="7194240"/>
                </a:lnTo>
                <a:lnTo>
                  <a:pt x="0" y="0"/>
                </a:lnTo>
                <a:close/>
              </a:path>
            </a:pathLst>
          </a:custGeom>
          <a:blipFill rotWithShape="1">
            <a:blip r:embed="rId4">
              <a:alphaModFix/>
            </a:blip>
            <a:stretch>
              <a:fillRect/>
            </a:stretch>
          </a:blipFill>
          <a:ln>
            <a:noFill/>
          </a:ln>
        </p:spPr>
      </p:sp>
      <p:grpSp>
        <p:nvGrpSpPr>
          <p:cNvPr id="1154" name="Google Shape;1154;g24faf1d92b4_0_0"/>
          <p:cNvGrpSpPr/>
          <p:nvPr/>
        </p:nvGrpSpPr>
        <p:grpSpPr>
          <a:xfrm>
            <a:off x="665449" y="3887300"/>
            <a:ext cx="10861114" cy="1169700"/>
            <a:chOff x="378436" y="2399425"/>
            <a:chExt cx="10861114" cy="1169700"/>
          </a:xfrm>
        </p:grpSpPr>
        <p:sp>
          <p:nvSpPr>
            <p:cNvPr id="1155" name="Google Shape;1155;g24faf1d92b4_0_0"/>
            <p:cNvSpPr txBox="1"/>
            <p:nvPr/>
          </p:nvSpPr>
          <p:spPr>
            <a:xfrm>
              <a:off x="806450" y="2399425"/>
              <a:ext cx="10433100" cy="1169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900" b="1" dirty="0">
                  <a:latin typeface="Alatsi"/>
                  <a:ea typeface="Alatsi"/>
                  <a:cs typeface="Alatsi"/>
                  <a:sym typeface="Alatsi"/>
                </a:rPr>
                <a:t>Amended MCW IRR – </a:t>
              </a:r>
              <a:r>
                <a:rPr lang="en-US" sz="1900" dirty="0">
                  <a:latin typeface="Alatsi"/>
                  <a:ea typeface="Alatsi"/>
                  <a:cs typeface="Alatsi"/>
                  <a:sym typeface="Alatsi"/>
                </a:rPr>
                <a:t>The Philippine Statistics Authority (PSA), upon the recommendation of the Inter-agency Committee on Gender, Children and Youth Statistics (IACGCYS) shall issue statistical policies on the generation of data support on gender issues and improve the system of collection and dissemination of gender statistics at the national and local levels. </a:t>
              </a:r>
              <a:endParaRPr sz="1900" dirty="0">
                <a:latin typeface="Alatsi"/>
                <a:ea typeface="Alatsi"/>
                <a:cs typeface="Alatsi"/>
                <a:sym typeface="Alatsi"/>
              </a:endParaRPr>
            </a:p>
          </p:txBody>
        </p:sp>
        <p:sp>
          <p:nvSpPr>
            <p:cNvPr id="1156" name="Google Shape;1156;g24faf1d92b4_0_0"/>
            <p:cNvSpPr txBox="1"/>
            <p:nvPr/>
          </p:nvSpPr>
          <p:spPr>
            <a:xfrm>
              <a:off x="378436" y="2465631"/>
              <a:ext cx="279900" cy="296100"/>
            </a:xfrm>
            <a:prstGeom prst="rect">
              <a:avLst/>
            </a:prstGeom>
            <a:solidFill>
              <a:schemeClr val="dk1"/>
            </a:solidFill>
            <a:ln>
              <a:noFill/>
            </a:ln>
          </p:spPr>
          <p:txBody>
            <a:bodyPr spcFirstLastPara="1" wrap="square" lIns="33875" tIns="33875" rIns="33875" bIns="33875"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sp>
        <p:nvSpPr>
          <p:cNvPr id="1157" name="Google Shape;1157;g24faf1d92b4_0_0"/>
          <p:cNvSpPr txBox="1"/>
          <p:nvPr/>
        </p:nvSpPr>
        <p:spPr>
          <a:xfrm>
            <a:off x="2681550" y="1138075"/>
            <a:ext cx="8615100" cy="400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600" dirty="0">
                <a:latin typeface="Alatsi"/>
                <a:ea typeface="Alatsi"/>
                <a:cs typeface="Alatsi"/>
                <a:sym typeface="Alatsi"/>
              </a:rPr>
              <a:t>It is sex-disaggregated data (SDD) and gender statistics</a:t>
            </a:r>
            <a:endParaRPr sz="100" dirty="0"/>
          </a:p>
        </p:txBody>
      </p:sp>
      <p:sp>
        <p:nvSpPr>
          <p:cNvPr id="1158" name="Google Shape;1158;g24faf1d92b4_0_0"/>
          <p:cNvSpPr txBox="1"/>
          <p:nvPr/>
        </p:nvSpPr>
        <p:spPr>
          <a:xfrm>
            <a:off x="477350" y="1911250"/>
            <a:ext cx="4116600" cy="400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0">
                <a:latin typeface="Alatsi"/>
                <a:ea typeface="Alatsi"/>
                <a:cs typeface="Alatsi"/>
                <a:sym typeface="Alatsi"/>
              </a:rPr>
              <a:t>GENDER STATISTICS</a:t>
            </a:r>
            <a:endParaRPr sz="100"/>
          </a:p>
        </p:txBody>
      </p:sp>
      <p:grpSp>
        <p:nvGrpSpPr>
          <p:cNvPr id="1159" name="Google Shape;1159;g24faf1d92b4_0_0"/>
          <p:cNvGrpSpPr/>
          <p:nvPr/>
        </p:nvGrpSpPr>
        <p:grpSpPr>
          <a:xfrm>
            <a:off x="1290850" y="2307194"/>
            <a:ext cx="10690725" cy="1481756"/>
            <a:chOff x="1290850" y="2459594"/>
            <a:chExt cx="10690725" cy="1481756"/>
          </a:xfrm>
        </p:grpSpPr>
        <p:grpSp>
          <p:nvGrpSpPr>
            <p:cNvPr id="1160" name="Google Shape;1160;g24faf1d92b4_0_0"/>
            <p:cNvGrpSpPr/>
            <p:nvPr/>
          </p:nvGrpSpPr>
          <p:grpSpPr>
            <a:xfrm>
              <a:off x="1290850" y="2459594"/>
              <a:ext cx="6970549" cy="335792"/>
              <a:chOff x="1135250" y="1946056"/>
              <a:chExt cx="6970549" cy="335792"/>
            </a:xfrm>
          </p:grpSpPr>
          <p:sp>
            <p:nvSpPr>
              <p:cNvPr id="1161" name="Google Shape;1161;g24faf1d92b4_0_0"/>
              <p:cNvSpPr txBox="1"/>
              <p:nvPr/>
            </p:nvSpPr>
            <p:spPr>
              <a:xfrm>
                <a:off x="1464999" y="1946056"/>
                <a:ext cx="66408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dirty="0">
                    <a:latin typeface="Alatsi"/>
                    <a:ea typeface="Alatsi"/>
                    <a:cs typeface="Alatsi"/>
                    <a:sym typeface="Alatsi"/>
                  </a:rPr>
                  <a:t>data are collected and presented disaggregated by sex;</a:t>
                </a:r>
                <a:endParaRPr sz="100" dirty="0"/>
              </a:p>
            </p:txBody>
          </p:sp>
          <p:sp>
            <p:nvSpPr>
              <p:cNvPr id="1162" name="Google Shape;1162;g24faf1d92b4_0_0"/>
              <p:cNvSpPr/>
              <p:nvPr/>
            </p:nvSpPr>
            <p:spPr>
              <a:xfrm>
                <a:off x="1135250" y="2068488"/>
                <a:ext cx="221488" cy="21336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500"/>
              </a:p>
            </p:txBody>
          </p:sp>
        </p:grpSp>
        <p:sp>
          <p:nvSpPr>
            <p:cNvPr id="1163" name="Google Shape;1163;g24faf1d92b4_0_0"/>
            <p:cNvSpPr txBox="1"/>
            <p:nvPr/>
          </p:nvSpPr>
          <p:spPr>
            <a:xfrm>
              <a:off x="1611175" y="2853850"/>
              <a:ext cx="103704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dirty="0">
                  <a:latin typeface="Alatsi"/>
                  <a:ea typeface="Alatsi"/>
                  <a:cs typeface="Alatsi"/>
                  <a:sym typeface="Alatsi"/>
                </a:rPr>
                <a:t>data reflect gender issues – questions, problems and concerns related to all aspects of women’s and men’s lives, including their specific needs, opportunities or contributions to society;</a:t>
              </a:r>
              <a:endParaRPr sz="1800" dirty="0">
                <a:latin typeface="Alatsi"/>
                <a:ea typeface="Alatsi"/>
                <a:cs typeface="Alatsi"/>
                <a:sym typeface="Alatsi"/>
              </a:endParaRPr>
            </a:p>
          </p:txBody>
        </p:sp>
        <p:sp>
          <p:nvSpPr>
            <p:cNvPr id="1164" name="Google Shape;1164;g24faf1d92b4_0_0"/>
            <p:cNvSpPr/>
            <p:nvPr/>
          </p:nvSpPr>
          <p:spPr>
            <a:xfrm>
              <a:off x="1290850" y="2958500"/>
              <a:ext cx="221488" cy="21336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500"/>
            </a:p>
          </p:txBody>
        </p:sp>
        <p:grpSp>
          <p:nvGrpSpPr>
            <p:cNvPr id="1165" name="Google Shape;1165;g24faf1d92b4_0_0"/>
            <p:cNvGrpSpPr/>
            <p:nvPr/>
          </p:nvGrpSpPr>
          <p:grpSpPr>
            <a:xfrm>
              <a:off x="1290850" y="3387250"/>
              <a:ext cx="10083225" cy="554100"/>
              <a:chOff x="1290850" y="3387250"/>
              <a:chExt cx="10083225" cy="554100"/>
            </a:xfrm>
          </p:grpSpPr>
          <p:sp>
            <p:nvSpPr>
              <p:cNvPr id="1166" name="Google Shape;1166;g24faf1d92b4_0_0"/>
              <p:cNvSpPr txBox="1"/>
              <p:nvPr/>
            </p:nvSpPr>
            <p:spPr>
              <a:xfrm>
                <a:off x="1611175" y="3387250"/>
                <a:ext cx="97629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800" dirty="0">
                    <a:latin typeface="Alatsi"/>
                    <a:ea typeface="Alatsi"/>
                    <a:cs typeface="Alatsi"/>
                    <a:sym typeface="Alatsi"/>
                  </a:rPr>
                  <a:t>data collection methods take into account stereotypes and social and cultural factors that may induce gender biases.</a:t>
                </a:r>
                <a:endParaRPr sz="200" dirty="0"/>
              </a:p>
            </p:txBody>
          </p:sp>
          <p:sp>
            <p:nvSpPr>
              <p:cNvPr id="1167" name="Google Shape;1167;g24faf1d92b4_0_0"/>
              <p:cNvSpPr/>
              <p:nvPr/>
            </p:nvSpPr>
            <p:spPr>
              <a:xfrm>
                <a:off x="1290850" y="3491900"/>
                <a:ext cx="221488" cy="21336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sz="500"/>
              </a:p>
            </p:txBody>
          </p:sp>
        </p:grpSp>
      </p:grpSp>
      <p:grpSp>
        <p:nvGrpSpPr>
          <p:cNvPr id="1168" name="Google Shape;1168;g24faf1d92b4_0_0"/>
          <p:cNvGrpSpPr/>
          <p:nvPr/>
        </p:nvGrpSpPr>
        <p:grpSpPr>
          <a:xfrm>
            <a:off x="683299" y="5160425"/>
            <a:ext cx="9896025" cy="585000"/>
            <a:chOff x="378436" y="2399425"/>
            <a:chExt cx="9896025" cy="585000"/>
          </a:xfrm>
        </p:grpSpPr>
        <p:sp>
          <p:nvSpPr>
            <p:cNvPr id="1169" name="Google Shape;1169;g24faf1d92b4_0_0"/>
            <p:cNvSpPr txBox="1"/>
            <p:nvPr/>
          </p:nvSpPr>
          <p:spPr>
            <a:xfrm>
              <a:off x="806461" y="2399425"/>
              <a:ext cx="9468000" cy="585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900" dirty="0">
                  <a:latin typeface="Alatsi"/>
                  <a:ea typeface="Alatsi"/>
                  <a:cs typeface="Alatsi"/>
                  <a:sym typeface="Alatsi"/>
                </a:rPr>
                <a:t>Currently, the PSA is piloting the GAD database guidelines with its member agencies, and  NEDA as member of the inter-agency will be piloting the guidelines.</a:t>
              </a:r>
              <a:endParaRPr sz="1900" dirty="0">
                <a:latin typeface="Alatsi"/>
                <a:ea typeface="Alatsi"/>
                <a:cs typeface="Alatsi"/>
                <a:sym typeface="Alatsi"/>
              </a:endParaRPr>
            </a:p>
          </p:txBody>
        </p:sp>
        <p:sp>
          <p:nvSpPr>
            <p:cNvPr id="1170" name="Google Shape;1170;g24faf1d92b4_0_0"/>
            <p:cNvSpPr txBox="1"/>
            <p:nvPr/>
          </p:nvSpPr>
          <p:spPr>
            <a:xfrm>
              <a:off x="378436" y="2465631"/>
              <a:ext cx="279900" cy="296100"/>
            </a:xfrm>
            <a:prstGeom prst="rect">
              <a:avLst/>
            </a:prstGeom>
            <a:solidFill>
              <a:schemeClr val="dk1"/>
            </a:solidFill>
            <a:ln>
              <a:noFill/>
            </a:ln>
          </p:spPr>
          <p:txBody>
            <a:bodyPr spcFirstLastPara="1" wrap="square" lIns="33875" tIns="33875" rIns="33875" bIns="33875" anchor="ctr" anchorCtr="0">
              <a:noAutofit/>
            </a:bodyPr>
            <a:lstStyle/>
            <a:p>
              <a:pPr marL="0" marR="0" lvl="0" indent="0" algn="ctr" rtl="0">
                <a:lnSpc>
                  <a:spcPct val="147722"/>
                </a:lnSpc>
                <a:spcBef>
                  <a:spcPts val="0"/>
                </a:spcBef>
                <a:spcAft>
                  <a:spcPts val="0"/>
                </a:spcAft>
                <a:buNone/>
              </a:pPr>
              <a:endParaRPr sz="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204402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181"/>
          <p:cNvPicPr preferRelativeResize="0"/>
          <p:nvPr/>
        </p:nvPicPr>
        <p:blipFill rotWithShape="1">
          <a:blip r:embed="rId3">
            <a:alphaModFix/>
          </a:blip>
          <a:srcRect/>
          <a:stretch/>
        </p:blipFill>
        <p:spPr>
          <a:xfrm>
            <a:off x="78377" y="-1"/>
            <a:ext cx="12102733" cy="603281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808;g24dd10bd064_0_1144">
            <a:extLst>
              <a:ext uri="{FF2B5EF4-FFF2-40B4-BE49-F238E27FC236}">
                <a16:creationId xmlns:a16="http://schemas.microsoft.com/office/drawing/2014/main" id="{AB2AB5AF-0DF4-B213-5019-2C4B15D66250}"/>
              </a:ext>
            </a:extLst>
          </p:cNvPr>
          <p:cNvGrpSpPr/>
          <p:nvPr/>
        </p:nvGrpSpPr>
        <p:grpSpPr>
          <a:xfrm>
            <a:off x="1920240" y="828845"/>
            <a:ext cx="8466788" cy="5167006"/>
            <a:chOff x="8644950" y="238668"/>
            <a:chExt cx="2735778" cy="2577957"/>
          </a:xfrm>
        </p:grpSpPr>
        <p:grpSp>
          <p:nvGrpSpPr>
            <p:cNvPr id="3" name="Google Shape;809;g24dd10bd064_0_1144">
              <a:extLst>
                <a:ext uri="{FF2B5EF4-FFF2-40B4-BE49-F238E27FC236}">
                  <a16:creationId xmlns:a16="http://schemas.microsoft.com/office/drawing/2014/main" id="{75BA23C6-8823-5BA8-580B-0466B7F60A28}"/>
                </a:ext>
              </a:extLst>
            </p:cNvPr>
            <p:cNvGrpSpPr/>
            <p:nvPr/>
          </p:nvGrpSpPr>
          <p:grpSpPr>
            <a:xfrm>
              <a:off x="8644950" y="238668"/>
              <a:ext cx="2735778" cy="2569234"/>
              <a:chOff x="-1413384" y="112744"/>
              <a:chExt cx="30635811" cy="28770821"/>
            </a:xfrm>
          </p:grpSpPr>
          <p:sp>
            <p:nvSpPr>
              <p:cNvPr id="6" name="Google Shape;810;g24dd10bd064_0_1144">
                <a:extLst>
                  <a:ext uri="{FF2B5EF4-FFF2-40B4-BE49-F238E27FC236}">
                    <a16:creationId xmlns:a16="http://schemas.microsoft.com/office/drawing/2014/main" id="{7D09F4DE-4387-3377-E2F0-652D9F590BEB}"/>
                  </a:ext>
                </a:extLst>
              </p:cNvPr>
              <p:cNvSpPr/>
              <p:nvPr/>
            </p:nvSpPr>
            <p:spPr>
              <a:xfrm>
                <a:off x="-1413384" y="217167"/>
                <a:ext cx="30491034" cy="28626039"/>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FCE5CD"/>
              </a:solidFill>
              <a:ln>
                <a:noFill/>
              </a:ln>
            </p:spPr>
          </p:sp>
          <p:sp>
            <p:nvSpPr>
              <p:cNvPr id="7" name="Google Shape;811;g24dd10bd064_0_1144">
                <a:extLst>
                  <a:ext uri="{FF2B5EF4-FFF2-40B4-BE49-F238E27FC236}">
                    <a16:creationId xmlns:a16="http://schemas.microsoft.com/office/drawing/2014/main" id="{31537A24-1D15-A530-EDBF-35A063DB7A5E}"/>
                  </a:ext>
                </a:extLst>
              </p:cNvPr>
              <p:cNvSpPr/>
              <p:nvPr/>
            </p:nvSpPr>
            <p:spPr>
              <a:xfrm>
                <a:off x="-1413384" y="112744"/>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solidFill>
                <a:srgbClr val="FCE5CD"/>
              </a:solidFill>
              <a:ln>
                <a:noFill/>
              </a:ln>
            </p:spPr>
          </p:sp>
        </p:grpSp>
        <p:sp>
          <p:nvSpPr>
            <p:cNvPr id="4" name="Google Shape;812;g24dd10bd064_0_1144">
              <a:extLst>
                <a:ext uri="{FF2B5EF4-FFF2-40B4-BE49-F238E27FC236}">
                  <a16:creationId xmlns:a16="http://schemas.microsoft.com/office/drawing/2014/main" id="{BB8E2335-ED78-0505-0032-0A7BDE6073C9}"/>
                </a:ext>
              </a:extLst>
            </p:cNvPr>
            <p:cNvSpPr txBox="1"/>
            <p:nvPr/>
          </p:nvSpPr>
          <p:spPr>
            <a:xfrm>
              <a:off x="8687328" y="458572"/>
              <a:ext cx="2693400" cy="82921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400" b="1" dirty="0">
                  <a:latin typeface="Alatsi"/>
                  <a:ea typeface="Alatsi"/>
                  <a:cs typeface="Alatsi"/>
                  <a:sym typeface="Alatsi"/>
                </a:rPr>
                <a:t>GAD Planning and Budgeting</a:t>
              </a:r>
              <a:endParaRPr sz="5400" b="1" dirty="0">
                <a:latin typeface="Alatsi"/>
                <a:ea typeface="Alatsi"/>
                <a:cs typeface="Alatsi"/>
                <a:sym typeface="Alatsi"/>
              </a:endParaRPr>
            </a:p>
          </p:txBody>
        </p:sp>
        <p:sp>
          <p:nvSpPr>
            <p:cNvPr id="5" name="Google Shape;813;g24dd10bd064_0_1144">
              <a:extLst>
                <a:ext uri="{FF2B5EF4-FFF2-40B4-BE49-F238E27FC236}">
                  <a16:creationId xmlns:a16="http://schemas.microsoft.com/office/drawing/2014/main" id="{DAC2108B-BD5A-289A-0436-BE0FAE2FE59B}"/>
                </a:ext>
              </a:extLst>
            </p:cNvPr>
            <p:cNvSpPr/>
            <p:nvPr/>
          </p:nvSpPr>
          <p:spPr>
            <a:xfrm>
              <a:off x="9518634" y="1529792"/>
              <a:ext cx="1240840" cy="1286833"/>
            </a:xfrm>
            <a:custGeom>
              <a:avLst/>
              <a:gdLst/>
              <a:ahLst/>
              <a:cxnLst/>
              <a:rect l="l" t="t" r="r" b="b"/>
              <a:pathLst>
                <a:path w="8187616" h="7249762" extrusionOk="0">
                  <a:moveTo>
                    <a:pt x="0" y="0"/>
                  </a:moveTo>
                  <a:lnTo>
                    <a:pt x="8187616" y="0"/>
                  </a:lnTo>
                  <a:lnTo>
                    <a:pt x="8187616" y="7249762"/>
                  </a:lnTo>
                  <a:lnTo>
                    <a:pt x="0" y="7249762"/>
                  </a:lnTo>
                  <a:lnTo>
                    <a:pt x="0" y="0"/>
                  </a:lnTo>
                  <a:close/>
                </a:path>
              </a:pathLst>
            </a:custGeom>
            <a:blipFill rotWithShape="1">
              <a:blip r:embed="rId2">
                <a:alphaModFix/>
              </a:blip>
              <a:stretch>
                <a:fillRect/>
              </a:stretch>
            </a:blipFill>
            <a:ln>
              <a:noFill/>
            </a:ln>
          </p:spPr>
        </p:sp>
      </p:grpSp>
    </p:spTree>
    <p:extLst>
      <p:ext uri="{BB962C8B-B14F-4D97-AF65-F5344CB8AC3E}">
        <p14:creationId xmlns:p14="http://schemas.microsoft.com/office/powerpoint/2010/main" val="2268244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g29212eb659b_1_171" descr="A group of people in a room&#10;&#10;Description automatically generated with low confidence"/>
          <p:cNvPicPr preferRelativeResize="0"/>
          <p:nvPr/>
        </p:nvPicPr>
        <p:blipFill rotWithShape="1">
          <a:blip r:embed="rId3">
            <a:alphaModFix/>
          </a:blip>
          <a:srcRect l="15788" r="21460"/>
          <a:stretch/>
        </p:blipFill>
        <p:spPr>
          <a:xfrm>
            <a:off x="267099" y="2504876"/>
            <a:ext cx="3439926" cy="3439925"/>
          </a:xfrm>
          <a:prstGeom prst="rect">
            <a:avLst/>
          </a:prstGeom>
          <a:noFill/>
          <a:ln>
            <a:noFill/>
          </a:ln>
        </p:spPr>
      </p:pic>
      <p:pic>
        <p:nvPicPr>
          <p:cNvPr id="764" name="Google Shape;764;g29212eb659b_1_171" descr="Graphical user interface, application&#10;&#10;Description automatically generated"/>
          <p:cNvPicPr preferRelativeResize="0"/>
          <p:nvPr/>
        </p:nvPicPr>
        <p:blipFill rotWithShape="1">
          <a:blip r:embed="rId4">
            <a:alphaModFix/>
          </a:blip>
          <a:srcRect l="2924" r="6528" b="10610"/>
          <a:stretch/>
        </p:blipFill>
        <p:spPr>
          <a:xfrm>
            <a:off x="1060825" y="529100"/>
            <a:ext cx="2058350" cy="1774550"/>
          </a:xfrm>
          <a:prstGeom prst="rect">
            <a:avLst/>
          </a:prstGeom>
          <a:noFill/>
          <a:ln>
            <a:noFill/>
          </a:ln>
        </p:spPr>
      </p:pic>
      <p:sp>
        <p:nvSpPr>
          <p:cNvPr id="765" name="Google Shape;765;g29212eb659b_1_171"/>
          <p:cNvSpPr txBox="1"/>
          <p:nvPr/>
        </p:nvSpPr>
        <p:spPr>
          <a:xfrm>
            <a:off x="3905625" y="803975"/>
            <a:ext cx="7970100" cy="127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5700" b="1" dirty="0">
                <a:solidFill>
                  <a:srgbClr val="0D558B"/>
                </a:solidFill>
                <a:latin typeface="Alatsi"/>
                <a:ea typeface="Alatsi"/>
                <a:cs typeface="Alatsi"/>
                <a:sym typeface="Alatsi"/>
              </a:rPr>
              <a:t>WHAT IS A GAD PLAN? </a:t>
            </a:r>
            <a:endParaRPr sz="2900" dirty="0">
              <a:solidFill>
                <a:srgbClr val="5982DB"/>
              </a:solidFill>
              <a:latin typeface="Alatsi"/>
              <a:ea typeface="Alatsi"/>
              <a:cs typeface="Alatsi"/>
              <a:sym typeface="Alatsi"/>
            </a:endParaRPr>
          </a:p>
        </p:txBody>
      </p:sp>
      <p:sp>
        <p:nvSpPr>
          <p:cNvPr id="766" name="Google Shape;766;g29212eb659b_1_171"/>
          <p:cNvSpPr txBox="1"/>
          <p:nvPr/>
        </p:nvSpPr>
        <p:spPr>
          <a:xfrm>
            <a:off x="3826175" y="2078675"/>
            <a:ext cx="8049550" cy="3140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55DD9"/>
              </a:buClr>
              <a:buSzPts val="2800"/>
              <a:buFont typeface="Alatsi"/>
              <a:buChar char="•"/>
            </a:pPr>
            <a:r>
              <a:rPr lang="en-US" sz="3200" dirty="0">
                <a:solidFill>
                  <a:srgbClr val="000000"/>
                </a:solidFill>
                <a:latin typeface="Alatsi"/>
                <a:ea typeface="Alatsi"/>
                <a:cs typeface="Alatsi"/>
                <a:sym typeface="Alatsi"/>
              </a:rPr>
              <a:t>A systematically designed set of programs, projects and activities to be implemented by an agency over  a given period of time.</a:t>
            </a:r>
            <a:endParaRPr sz="3200" dirty="0">
              <a:solidFill>
                <a:srgbClr val="000000"/>
              </a:solidFill>
              <a:latin typeface="Alatsi"/>
              <a:ea typeface="Alatsi"/>
              <a:cs typeface="Alatsi"/>
              <a:sym typeface="Alatsi"/>
            </a:endParaRPr>
          </a:p>
          <a:p>
            <a:pPr marL="228600" lvl="0" indent="-228600" algn="l" rtl="0">
              <a:lnSpc>
                <a:spcPct val="90000"/>
              </a:lnSpc>
              <a:spcBef>
                <a:spcPts val="1000"/>
              </a:spcBef>
              <a:spcAft>
                <a:spcPts val="0"/>
              </a:spcAft>
              <a:buClr>
                <a:srgbClr val="755DD9"/>
              </a:buClr>
              <a:buSzPts val="2800"/>
              <a:buFont typeface="Alatsi"/>
              <a:buChar char="•"/>
            </a:pPr>
            <a:r>
              <a:rPr lang="en-US" sz="3200" dirty="0">
                <a:solidFill>
                  <a:srgbClr val="000000"/>
                </a:solidFill>
                <a:latin typeface="Alatsi"/>
                <a:ea typeface="Alatsi"/>
                <a:cs typeface="Alatsi"/>
                <a:sym typeface="Alatsi"/>
              </a:rPr>
              <a:t>It addresses gender issues and concerns of the agency clients and of its personnel.</a:t>
            </a:r>
            <a:endParaRPr sz="3200" dirty="0">
              <a:solidFill>
                <a:srgbClr val="000000"/>
              </a:solidFill>
              <a:latin typeface="Alatsi"/>
              <a:ea typeface="Alatsi"/>
              <a:cs typeface="Alatsi"/>
              <a:sym typeface="Alatsi"/>
            </a:endParaRPr>
          </a:p>
          <a:p>
            <a:pPr marL="228600" lvl="0" indent="-228600" algn="l" rtl="0">
              <a:lnSpc>
                <a:spcPct val="90000"/>
              </a:lnSpc>
              <a:spcBef>
                <a:spcPts val="1000"/>
              </a:spcBef>
              <a:spcAft>
                <a:spcPts val="0"/>
              </a:spcAft>
              <a:buClr>
                <a:srgbClr val="755DD9"/>
              </a:buClr>
              <a:buSzPts val="2800"/>
              <a:buFont typeface="Alatsi"/>
              <a:buChar char="•"/>
            </a:pPr>
            <a:r>
              <a:rPr lang="en-US" sz="3200" dirty="0">
                <a:solidFill>
                  <a:srgbClr val="000000"/>
                </a:solidFill>
                <a:latin typeface="Alatsi"/>
                <a:ea typeface="Alatsi"/>
                <a:cs typeface="Alatsi"/>
                <a:sym typeface="Alatsi"/>
              </a:rPr>
              <a:t>It’s an integral part of the agency annual plan.</a:t>
            </a:r>
            <a:endParaRPr sz="3200" dirty="0">
              <a:solidFill>
                <a:srgbClr val="000000"/>
              </a:solidFill>
              <a:latin typeface="Alatsi"/>
              <a:ea typeface="Alatsi"/>
              <a:cs typeface="Alatsi"/>
              <a:sym typeface="Alatsi"/>
            </a:endParaRPr>
          </a:p>
        </p:txBody>
      </p:sp>
    </p:spTree>
    <p:extLst>
      <p:ext uri="{BB962C8B-B14F-4D97-AF65-F5344CB8AC3E}">
        <p14:creationId xmlns:p14="http://schemas.microsoft.com/office/powerpoint/2010/main" val="2963897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770"/>
        <p:cNvGrpSpPr/>
        <p:nvPr/>
      </p:nvGrpSpPr>
      <p:grpSpPr>
        <a:xfrm>
          <a:off x="0" y="0"/>
          <a:ext cx="0" cy="0"/>
          <a:chOff x="0" y="0"/>
          <a:chExt cx="0" cy="0"/>
        </a:xfrm>
      </p:grpSpPr>
      <p:sp>
        <p:nvSpPr>
          <p:cNvPr id="771" name="Google Shape;771;g29212eb659b_1_23"/>
          <p:cNvSpPr/>
          <p:nvPr/>
        </p:nvSpPr>
        <p:spPr>
          <a:xfrm>
            <a:off x="3309850" y="3546950"/>
            <a:ext cx="8715136" cy="26016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565656"/>
                </a:solidFill>
                <a:latin typeface="Alatsi"/>
                <a:ea typeface="Alatsi"/>
                <a:cs typeface="Alatsi"/>
                <a:sym typeface="Alatsi"/>
              </a:rPr>
              <a:t>Applying a </a:t>
            </a:r>
            <a:r>
              <a:rPr lang="en-US" sz="2800" b="1" dirty="0">
                <a:solidFill>
                  <a:schemeClr val="accent2"/>
                </a:solidFill>
                <a:latin typeface="Alatsi"/>
                <a:ea typeface="Alatsi"/>
                <a:cs typeface="Alatsi"/>
                <a:sym typeface="Alatsi"/>
              </a:rPr>
              <a:t>gender lens</a:t>
            </a:r>
            <a:r>
              <a:rPr lang="en-US" sz="2800" dirty="0">
                <a:solidFill>
                  <a:schemeClr val="accent2"/>
                </a:solidFill>
                <a:latin typeface="Alatsi"/>
                <a:ea typeface="Alatsi"/>
                <a:cs typeface="Alatsi"/>
                <a:sym typeface="Alatsi"/>
              </a:rPr>
              <a:t> </a:t>
            </a:r>
            <a:r>
              <a:rPr lang="en-US" sz="2400" dirty="0">
                <a:solidFill>
                  <a:srgbClr val="565656"/>
                </a:solidFill>
                <a:latin typeface="Alatsi"/>
                <a:ea typeface="Alatsi"/>
                <a:cs typeface="Alatsi"/>
                <a:sym typeface="Alatsi"/>
              </a:rPr>
              <a:t>means that those making plans, programs, and decisions view those with particular attention to gender imbalances or biases in what is being presented.</a:t>
            </a:r>
            <a:endParaRPr dirty="0">
              <a:latin typeface="Alatsi"/>
              <a:ea typeface="Alatsi"/>
              <a:cs typeface="Alatsi"/>
              <a:sym typeface="Alatsi"/>
            </a:endParaRPr>
          </a:p>
          <a:p>
            <a:pPr marL="0" marR="0" lvl="0" indent="0" algn="ctr" rtl="0">
              <a:spcBef>
                <a:spcPts val="0"/>
              </a:spcBef>
              <a:spcAft>
                <a:spcPts val="0"/>
              </a:spcAft>
              <a:buNone/>
            </a:pPr>
            <a:endParaRPr sz="2400" dirty="0">
              <a:solidFill>
                <a:srgbClr val="565656"/>
              </a:solidFill>
              <a:latin typeface="Alatsi"/>
              <a:ea typeface="Alatsi"/>
              <a:cs typeface="Alatsi"/>
              <a:sym typeface="Alatsi"/>
            </a:endParaRPr>
          </a:p>
          <a:p>
            <a:pPr marL="0" marR="0" lvl="0" indent="0" algn="ctr" rtl="0">
              <a:spcBef>
                <a:spcPts val="0"/>
              </a:spcBef>
              <a:spcAft>
                <a:spcPts val="0"/>
              </a:spcAft>
              <a:buNone/>
            </a:pPr>
            <a:r>
              <a:rPr lang="en-US" sz="2400" dirty="0">
                <a:solidFill>
                  <a:srgbClr val="565656"/>
                </a:solidFill>
                <a:latin typeface="Alatsi"/>
                <a:ea typeface="Alatsi"/>
                <a:cs typeface="Alatsi"/>
                <a:sym typeface="Alatsi"/>
              </a:rPr>
              <a:t> Using a gender lens reveals the ways in which content and approaches are gendered – informed by, shaped by, or biased toward men’s or women’s perspectives or experiences.</a:t>
            </a:r>
            <a:endParaRPr sz="2400" dirty="0">
              <a:solidFill>
                <a:schemeClr val="dk1"/>
              </a:solidFill>
              <a:latin typeface="Alatsi"/>
              <a:ea typeface="Alatsi"/>
              <a:cs typeface="Alatsi"/>
              <a:sym typeface="Alatsi"/>
            </a:endParaRPr>
          </a:p>
        </p:txBody>
      </p:sp>
      <p:pic>
        <p:nvPicPr>
          <p:cNvPr id="772" name="Google Shape;772;g29212eb659b_1_23"/>
          <p:cNvPicPr preferRelativeResize="0"/>
          <p:nvPr/>
        </p:nvPicPr>
        <p:blipFill rotWithShape="1">
          <a:blip r:embed="rId3">
            <a:alphaModFix/>
          </a:blip>
          <a:srcRect/>
          <a:stretch/>
        </p:blipFill>
        <p:spPr>
          <a:xfrm>
            <a:off x="701675" y="3640200"/>
            <a:ext cx="2573100" cy="2243700"/>
          </a:xfrm>
          <a:prstGeom prst="roundRect">
            <a:avLst>
              <a:gd name="adj" fmla="val 8594"/>
            </a:avLst>
          </a:prstGeom>
          <a:solidFill>
            <a:srgbClr val="ECECEC"/>
          </a:solidFill>
          <a:ln>
            <a:noFill/>
          </a:ln>
        </p:spPr>
      </p:pic>
      <p:sp>
        <p:nvSpPr>
          <p:cNvPr id="773" name="Google Shape;773;g29212eb659b_1_23"/>
          <p:cNvSpPr txBox="1"/>
          <p:nvPr/>
        </p:nvSpPr>
        <p:spPr>
          <a:xfrm>
            <a:off x="701663" y="293453"/>
            <a:ext cx="11724155"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2000"/>
              <a:buFont typeface="Comic Sans MS"/>
              <a:buNone/>
            </a:pPr>
            <a:r>
              <a:rPr lang="en-US" sz="4100" b="1" i="0" strike="noStrike" cap="none" dirty="0">
                <a:solidFill>
                  <a:srgbClr val="7030A0"/>
                </a:solidFill>
                <a:latin typeface="Alatsi"/>
                <a:ea typeface="Alatsi"/>
                <a:cs typeface="Alatsi"/>
                <a:sym typeface="Alatsi"/>
              </a:rPr>
              <a:t>Why the need for GAD Planning and Budgeting?</a:t>
            </a:r>
            <a:endParaRPr sz="3500" dirty="0">
              <a:solidFill>
                <a:srgbClr val="7030A0"/>
              </a:solidFill>
              <a:latin typeface="Alatsi"/>
              <a:ea typeface="Alatsi"/>
              <a:cs typeface="Alatsi"/>
              <a:sym typeface="Alatsi"/>
            </a:endParaRPr>
          </a:p>
        </p:txBody>
      </p:sp>
      <p:sp>
        <p:nvSpPr>
          <p:cNvPr id="774" name="Google Shape;774;g29212eb659b_1_23"/>
          <p:cNvSpPr/>
          <p:nvPr/>
        </p:nvSpPr>
        <p:spPr>
          <a:xfrm>
            <a:off x="922475" y="1334450"/>
            <a:ext cx="10476900" cy="31373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3A4651"/>
                </a:solidFill>
                <a:latin typeface="Alatsi"/>
                <a:ea typeface="Alatsi"/>
                <a:cs typeface="Alatsi"/>
                <a:sym typeface="Alatsi"/>
              </a:rPr>
              <a:t>Different genders are socially conditioned to occupy </a:t>
            </a:r>
            <a:r>
              <a:rPr lang="en-US" sz="3200" b="1" dirty="0">
                <a:solidFill>
                  <a:srgbClr val="FF0000"/>
                </a:solidFill>
                <a:latin typeface="Alatsi"/>
                <a:ea typeface="Alatsi"/>
                <a:cs typeface="Alatsi"/>
                <a:sym typeface="Alatsi"/>
              </a:rPr>
              <a:t>different roles</a:t>
            </a:r>
            <a:r>
              <a:rPr lang="en-US" sz="3200" b="1" dirty="0">
                <a:solidFill>
                  <a:srgbClr val="3A4651"/>
                </a:solidFill>
                <a:latin typeface="Alatsi"/>
                <a:ea typeface="Alatsi"/>
                <a:cs typeface="Alatsi"/>
                <a:sym typeface="Alatsi"/>
              </a:rPr>
              <a:t>. </a:t>
            </a:r>
            <a:r>
              <a:rPr lang="en-US" sz="1600" dirty="0">
                <a:latin typeface="Alatsi"/>
                <a:ea typeface="Alatsi"/>
                <a:cs typeface="Alatsi"/>
                <a:sym typeface="Alatsi"/>
              </a:rPr>
              <a:t> </a:t>
            </a:r>
            <a:r>
              <a:rPr lang="en-US" sz="3200" b="1" dirty="0">
                <a:solidFill>
                  <a:srgbClr val="3A4651"/>
                </a:solidFill>
                <a:latin typeface="Alatsi"/>
                <a:ea typeface="Alatsi"/>
                <a:cs typeface="Alatsi"/>
                <a:sym typeface="Alatsi"/>
              </a:rPr>
              <a:t>They face </a:t>
            </a:r>
            <a:r>
              <a:rPr lang="en-US" sz="3200" b="1" dirty="0">
                <a:solidFill>
                  <a:srgbClr val="FF0000"/>
                </a:solidFill>
                <a:latin typeface="Alatsi"/>
                <a:ea typeface="Alatsi"/>
                <a:cs typeface="Alatsi"/>
                <a:sym typeface="Alatsi"/>
              </a:rPr>
              <a:t>different expectations and challenges</a:t>
            </a:r>
            <a:r>
              <a:rPr lang="en-US" sz="3200" b="1" dirty="0">
                <a:solidFill>
                  <a:srgbClr val="3A4651"/>
                </a:solidFill>
                <a:latin typeface="Alatsi"/>
                <a:ea typeface="Alatsi"/>
                <a:cs typeface="Alatsi"/>
                <a:sym typeface="Alatsi"/>
              </a:rPr>
              <a:t>. These biases are often subtle or invisible. Often, they’re not intentional or malicious. </a:t>
            </a:r>
            <a:endParaRPr sz="1600" dirty="0">
              <a:latin typeface="Alatsi"/>
              <a:ea typeface="Alatsi"/>
              <a:cs typeface="Alatsi"/>
              <a:sym typeface="Alatsi"/>
            </a:endParaRPr>
          </a:p>
        </p:txBody>
      </p:sp>
    </p:spTree>
    <p:extLst>
      <p:ext uri="{BB962C8B-B14F-4D97-AF65-F5344CB8AC3E}">
        <p14:creationId xmlns:p14="http://schemas.microsoft.com/office/powerpoint/2010/main" val="14881171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10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pSp>
        <p:nvGrpSpPr>
          <p:cNvPr id="1049" name="Google Shape;1049;g24dd10bd064_0_2010"/>
          <p:cNvGrpSpPr/>
          <p:nvPr/>
        </p:nvGrpSpPr>
        <p:grpSpPr>
          <a:xfrm>
            <a:off x="-173733" y="402045"/>
            <a:ext cx="12530408" cy="12905"/>
            <a:chOff x="-173733" y="402045"/>
            <a:chExt cx="12530408" cy="12905"/>
          </a:xfrm>
        </p:grpSpPr>
        <p:cxnSp>
          <p:nvCxnSpPr>
            <p:cNvPr id="1051" name="Google Shape;1051;g24dd10bd064_0_2010"/>
            <p:cNvCxnSpPr/>
            <p:nvPr/>
          </p:nvCxnSpPr>
          <p:spPr>
            <a:xfrm>
              <a:off x="-173733" y="402045"/>
              <a:ext cx="4423500" cy="0"/>
            </a:xfrm>
            <a:prstGeom prst="straightConnector1">
              <a:avLst/>
            </a:prstGeom>
            <a:noFill/>
            <a:ln w="114300" cap="flat" cmpd="sng">
              <a:solidFill>
                <a:srgbClr val="9FC3D0"/>
              </a:solidFill>
              <a:prstDash val="solid"/>
              <a:round/>
              <a:headEnd type="none" w="sm" len="sm"/>
              <a:tailEnd type="none" w="sm" len="sm"/>
            </a:ln>
          </p:spPr>
        </p:cxnSp>
        <p:cxnSp>
          <p:nvCxnSpPr>
            <p:cNvPr id="1052" name="Google Shape;1052;g24dd10bd064_0_2010"/>
            <p:cNvCxnSpPr/>
            <p:nvPr/>
          </p:nvCxnSpPr>
          <p:spPr>
            <a:xfrm>
              <a:off x="8062775" y="414950"/>
              <a:ext cx="4293900" cy="0"/>
            </a:xfrm>
            <a:prstGeom prst="straightConnector1">
              <a:avLst/>
            </a:prstGeom>
            <a:noFill/>
            <a:ln w="114300" cap="flat" cmpd="sng">
              <a:solidFill>
                <a:srgbClr val="9FC3D0"/>
              </a:solidFill>
              <a:prstDash val="solid"/>
              <a:round/>
              <a:headEnd type="none" w="sm" len="sm"/>
              <a:tailEnd type="none" w="sm" len="sm"/>
            </a:ln>
          </p:spPr>
        </p:cxnSp>
      </p:grpSp>
      <p:sp>
        <p:nvSpPr>
          <p:cNvPr id="1053" name="Google Shape;1053;g24dd10bd064_0_2010"/>
          <p:cNvSpPr txBox="1"/>
          <p:nvPr/>
        </p:nvSpPr>
        <p:spPr>
          <a:xfrm>
            <a:off x="523228" y="963846"/>
            <a:ext cx="10998212" cy="492443"/>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None/>
            </a:pPr>
            <a:r>
              <a:rPr lang="en-US" sz="3200" b="1" dirty="0">
                <a:solidFill>
                  <a:srgbClr val="7030A0"/>
                </a:solidFill>
                <a:latin typeface="Alatsi"/>
                <a:ea typeface="Alatsi"/>
                <a:cs typeface="Alatsi"/>
                <a:sym typeface="Alatsi"/>
              </a:rPr>
              <a:t>Four (4) Essential Elements in GAD Planning and Budgeting</a:t>
            </a:r>
            <a:endParaRPr sz="3200" dirty="0">
              <a:solidFill>
                <a:srgbClr val="7030A0"/>
              </a:solidFill>
            </a:endParaRPr>
          </a:p>
        </p:txBody>
      </p:sp>
      <p:grpSp>
        <p:nvGrpSpPr>
          <p:cNvPr id="1054" name="Google Shape;1054;g24dd10bd064_0_2010"/>
          <p:cNvGrpSpPr/>
          <p:nvPr/>
        </p:nvGrpSpPr>
        <p:grpSpPr>
          <a:xfrm>
            <a:off x="5445971" y="762000"/>
            <a:ext cx="2735778" cy="2569234"/>
            <a:chOff x="0" y="0"/>
            <a:chExt cx="30635811" cy="28770821"/>
          </a:xfrm>
        </p:grpSpPr>
        <p:sp>
          <p:nvSpPr>
            <p:cNvPr id="1055" name="Google Shape;1055;g24dd10bd064_0_2010"/>
            <p:cNvSpPr/>
            <p:nvPr/>
          </p:nvSpPr>
          <p:spPr>
            <a:xfrm>
              <a:off x="72390" y="72390"/>
              <a:ext cx="30491031" cy="28626041"/>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noFill/>
            <a:ln>
              <a:noFill/>
            </a:ln>
          </p:spPr>
        </p:sp>
        <p:sp>
          <p:nvSpPr>
            <p:cNvPr id="1056" name="Google Shape;1056;g24dd10bd064_0_2010"/>
            <p:cNvSpPr/>
            <p:nvPr/>
          </p:nvSpPr>
          <p:spPr>
            <a:xfrm>
              <a:off x="0" y="0"/>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noFill/>
            <a:ln>
              <a:noFill/>
            </a:ln>
          </p:spPr>
        </p:sp>
      </p:grpSp>
      <p:sp>
        <p:nvSpPr>
          <p:cNvPr id="1057" name="Google Shape;1057;g24dd10bd064_0_2010"/>
          <p:cNvSpPr txBox="1"/>
          <p:nvPr/>
        </p:nvSpPr>
        <p:spPr>
          <a:xfrm>
            <a:off x="913657" y="1843555"/>
            <a:ext cx="10998212" cy="3323987"/>
          </a:xfrm>
          <a:prstGeom prst="rect">
            <a:avLst/>
          </a:prstGeom>
          <a:noFill/>
          <a:ln>
            <a:noFill/>
          </a:ln>
        </p:spPr>
        <p:txBody>
          <a:bodyPr spcFirstLastPara="1" wrap="square" lIns="0" tIns="0" rIns="0" bIns="0" anchor="t" anchorCtr="0">
            <a:spAutoFit/>
          </a:bodyPr>
          <a:lstStyle/>
          <a:p>
            <a:pPr marL="742950" marR="0" lvl="0" indent="-742950" rtl="0">
              <a:lnSpc>
                <a:spcPct val="100000"/>
              </a:lnSpc>
              <a:spcBef>
                <a:spcPts val="0"/>
              </a:spcBef>
              <a:spcAft>
                <a:spcPts val="0"/>
              </a:spcAft>
              <a:buAutoNum type="arabicPeriod"/>
            </a:pPr>
            <a:r>
              <a:rPr lang="en-US" sz="3600" b="1" dirty="0">
                <a:latin typeface="Alatsi"/>
                <a:ea typeface="Alatsi"/>
                <a:cs typeface="Alatsi"/>
                <a:sym typeface="Alatsi"/>
              </a:rPr>
              <a:t>Creation and/or Strengthening of the GAD Focal Point System</a:t>
            </a:r>
          </a:p>
          <a:p>
            <a:pPr marL="742950" marR="0" lvl="0" indent="-742950" rtl="0">
              <a:lnSpc>
                <a:spcPct val="100000"/>
              </a:lnSpc>
              <a:spcBef>
                <a:spcPts val="0"/>
              </a:spcBef>
              <a:spcAft>
                <a:spcPts val="0"/>
              </a:spcAft>
              <a:buAutoNum type="arabicPeriod"/>
            </a:pPr>
            <a:r>
              <a:rPr lang="en-US" sz="3600" b="1" dirty="0">
                <a:latin typeface="Alatsi"/>
                <a:ea typeface="Alatsi"/>
                <a:cs typeface="Alatsi"/>
                <a:sym typeface="Alatsi"/>
              </a:rPr>
              <a:t>Capacity Building on Gender and Development</a:t>
            </a:r>
          </a:p>
          <a:p>
            <a:pPr marL="742950" marR="0" lvl="0" indent="-742950" rtl="0">
              <a:lnSpc>
                <a:spcPct val="100000"/>
              </a:lnSpc>
              <a:spcBef>
                <a:spcPts val="0"/>
              </a:spcBef>
              <a:spcAft>
                <a:spcPts val="0"/>
              </a:spcAft>
              <a:buAutoNum type="arabicPeriod"/>
            </a:pPr>
            <a:r>
              <a:rPr lang="en-US" sz="3600" b="1" dirty="0">
                <a:latin typeface="Alatsi"/>
                <a:ea typeface="Alatsi"/>
                <a:cs typeface="Alatsi"/>
                <a:sym typeface="Alatsi"/>
              </a:rPr>
              <a:t>Conduct of Gender Audit</a:t>
            </a:r>
          </a:p>
          <a:p>
            <a:pPr marL="742950" marR="0" lvl="0" indent="-742950" rtl="0">
              <a:lnSpc>
                <a:spcPct val="100000"/>
              </a:lnSpc>
              <a:spcBef>
                <a:spcPts val="0"/>
              </a:spcBef>
              <a:spcAft>
                <a:spcPts val="0"/>
              </a:spcAft>
              <a:buAutoNum type="arabicPeriod"/>
            </a:pPr>
            <a:r>
              <a:rPr lang="en-US" sz="3600" b="1" dirty="0">
                <a:latin typeface="Alatsi"/>
                <a:ea typeface="Alatsi"/>
                <a:cs typeface="Alatsi"/>
                <a:sym typeface="Alatsi"/>
              </a:rPr>
              <a:t>Institutionalization of GAD Database or Sex-Disaggregated Data</a:t>
            </a:r>
          </a:p>
        </p:txBody>
      </p:sp>
      <p:grpSp>
        <p:nvGrpSpPr>
          <p:cNvPr id="1059" name="Google Shape;1059;g24dd10bd064_0_2010"/>
          <p:cNvGrpSpPr/>
          <p:nvPr/>
        </p:nvGrpSpPr>
        <p:grpSpPr>
          <a:xfrm>
            <a:off x="8542565" y="762000"/>
            <a:ext cx="2735778" cy="2569234"/>
            <a:chOff x="0" y="0"/>
            <a:chExt cx="30635811" cy="28770821"/>
          </a:xfrm>
        </p:grpSpPr>
        <p:sp>
          <p:nvSpPr>
            <p:cNvPr id="1060" name="Google Shape;1060;g24dd10bd064_0_2010"/>
            <p:cNvSpPr/>
            <p:nvPr/>
          </p:nvSpPr>
          <p:spPr>
            <a:xfrm>
              <a:off x="72390" y="72390"/>
              <a:ext cx="30491031" cy="28626041"/>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noFill/>
            <a:ln>
              <a:noFill/>
            </a:ln>
          </p:spPr>
        </p:sp>
        <p:sp>
          <p:nvSpPr>
            <p:cNvPr id="1061" name="Google Shape;1061;g24dd10bd064_0_2010"/>
            <p:cNvSpPr/>
            <p:nvPr/>
          </p:nvSpPr>
          <p:spPr>
            <a:xfrm>
              <a:off x="0" y="0"/>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noFill/>
            <a:ln>
              <a:noFill/>
            </a:ln>
          </p:spPr>
        </p:sp>
      </p:grpSp>
      <p:grpSp>
        <p:nvGrpSpPr>
          <p:cNvPr id="1064" name="Google Shape;1064;g24dd10bd064_0_2010"/>
          <p:cNvGrpSpPr/>
          <p:nvPr/>
        </p:nvGrpSpPr>
        <p:grpSpPr>
          <a:xfrm>
            <a:off x="8534148" y="3679863"/>
            <a:ext cx="2735778" cy="2569234"/>
            <a:chOff x="0" y="0"/>
            <a:chExt cx="30635811" cy="28770821"/>
          </a:xfrm>
        </p:grpSpPr>
        <p:sp>
          <p:nvSpPr>
            <p:cNvPr id="1065" name="Google Shape;1065;g24dd10bd064_0_2010"/>
            <p:cNvSpPr/>
            <p:nvPr/>
          </p:nvSpPr>
          <p:spPr>
            <a:xfrm>
              <a:off x="72390" y="72390"/>
              <a:ext cx="30491031" cy="28626041"/>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noFill/>
            <a:ln>
              <a:noFill/>
            </a:ln>
          </p:spPr>
        </p:sp>
        <p:sp>
          <p:nvSpPr>
            <p:cNvPr id="1066" name="Google Shape;1066;g24dd10bd064_0_2010"/>
            <p:cNvSpPr/>
            <p:nvPr/>
          </p:nvSpPr>
          <p:spPr>
            <a:xfrm>
              <a:off x="0" y="0"/>
              <a:ext cx="30635811" cy="28770821"/>
            </a:xfrm>
            <a:custGeom>
              <a:avLst/>
              <a:gdLst/>
              <a:ahLst/>
              <a:cxnLst/>
              <a:rect l="l" t="t" r="r" b="b"/>
              <a:pathLst>
                <a:path w="30635811" h="28770821" extrusionOk="0">
                  <a:moveTo>
                    <a:pt x="30491032" y="28626039"/>
                  </a:moveTo>
                  <a:lnTo>
                    <a:pt x="30635811" y="28626039"/>
                  </a:lnTo>
                  <a:lnTo>
                    <a:pt x="30635811" y="28770821"/>
                  </a:lnTo>
                  <a:lnTo>
                    <a:pt x="30491032" y="28770821"/>
                  </a:lnTo>
                  <a:lnTo>
                    <a:pt x="30491032" y="28626039"/>
                  </a:lnTo>
                  <a:close/>
                  <a:moveTo>
                    <a:pt x="0" y="144780"/>
                  </a:moveTo>
                  <a:lnTo>
                    <a:pt x="144780" y="144780"/>
                  </a:lnTo>
                  <a:lnTo>
                    <a:pt x="144780" y="28626039"/>
                  </a:lnTo>
                  <a:lnTo>
                    <a:pt x="0" y="28626039"/>
                  </a:lnTo>
                  <a:lnTo>
                    <a:pt x="0" y="144780"/>
                  </a:lnTo>
                  <a:close/>
                  <a:moveTo>
                    <a:pt x="0" y="28626039"/>
                  </a:moveTo>
                  <a:lnTo>
                    <a:pt x="144780" y="28626039"/>
                  </a:lnTo>
                  <a:lnTo>
                    <a:pt x="144780" y="28770821"/>
                  </a:lnTo>
                  <a:lnTo>
                    <a:pt x="0" y="28770821"/>
                  </a:lnTo>
                  <a:lnTo>
                    <a:pt x="0" y="28626039"/>
                  </a:lnTo>
                  <a:close/>
                  <a:moveTo>
                    <a:pt x="30491032" y="144780"/>
                  </a:moveTo>
                  <a:lnTo>
                    <a:pt x="30635811" y="144780"/>
                  </a:lnTo>
                  <a:lnTo>
                    <a:pt x="30635811" y="28626039"/>
                  </a:lnTo>
                  <a:lnTo>
                    <a:pt x="30491032" y="28626039"/>
                  </a:lnTo>
                  <a:lnTo>
                    <a:pt x="30491032" y="144780"/>
                  </a:lnTo>
                  <a:close/>
                  <a:moveTo>
                    <a:pt x="144780" y="28626039"/>
                  </a:moveTo>
                  <a:lnTo>
                    <a:pt x="30491032" y="28626039"/>
                  </a:lnTo>
                  <a:lnTo>
                    <a:pt x="30491032" y="28770821"/>
                  </a:lnTo>
                  <a:lnTo>
                    <a:pt x="144780" y="28770821"/>
                  </a:lnTo>
                  <a:lnTo>
                    <a:pt x="144780" y="28626039"/>
                  </a:lnTo>
                  <a:close/>
                  <a:moveTo>
                    <a:pt x="30491032" y="0"/>
                  </a:moveTo>
                  <a:lnTo>
                    <a:pt x="30635811" y="0"/>
                  </a:lnTo>
                  <a:lnTo>
                    <a:pt x="30635811" y="144780"/>
                  </a:lnTo>
                  <a:lnTo>
                    <a:pt x="30491032" y="144780"/>
                  </a:lnTo>
                  <a:lnTo>
                    <a:pt x="30491032" y="0"/>
                  </a:lnTo>
                  <a:close/>
                  <a:moveTo>
                    <a:pt x="0" y="0"/>
                  </a:moveTo>
                  <a:lnTo>
                    <a:pt x="144780" y="0"/>
                  </a:lnTo>
                  <a:lnTo>
                    <a:pt x="144780" y="144780"/>
                  </a:lnTo>
                  <a:lnTo>
                    <a:pt x="0" y="144780"/>
                  </a:lnTo>
                  <a:lnTo>
                    <a:pt x="0" y="0"/>
                  </a:lnTo>
                  <a:close/>
                  <a:moveTo>
                    <a:pt x="144780" y="0"/>
                  </a:moveTo>
                  <a:lnTo>
                    <a:pt x="30491032" y="0"/>
                  </a:lnTo>
                  <a:lnTo>
                    <a:pt x="30491032" y="144780"/>
                  </a:lnTo>
                  <a:lnTo>
                    <a:pt x="144780" y="144780"/>
                  </a:lnTo>
                  <a:lnTo>
                    <a:pt x="144780" y="0"/>
                  </a:lnTo>
                  <a:close/>
                </a:path>
              </a:pathLst>
            </a:custGeom>
            <a:noFill/>
            <a:ln>
              <a:noFill/>
            </a:ln>
          </p:spPr>
        </p:sp>
      </p:grpSp>
    </p:spTree>
    <p:extLst>
      <p:ext uri="{BB962C8B-B14F-4D97-AF65-F5344CB8AC3E}">
        <p14:creationId xmlns:p14="http://schemas.microsoft.com/office/powerpoint/2010/main" val="3612593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52"/>
          <p:cNvSpPr/>
          <p:nvPr/>
        </p:nvSpPr>
        <p:spPr>
          <a:xfrm>
            <a:off x="0" y="545592"/>
            <a:ext cx="12141200" cy="706755"/>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DISCUSSION FLOW</a:t>
            </a:r>
            <a:endParaRPr sz="1400" b="0" i="0" u="none" strike="noStrike" cap="none" dirty="0">
              <a:solidFill>
                <a:srgbClr val="7030A0"/>
              </a:solidFill>
              <a:effectLst>
                <a:outerShdw blurRad="38100" dist="38100" dir="2700000" algn="tl">
                  <a:srgbClr val="000000">
                    <a:alpha val="43137"/>
                  </a:srgbClr>
                </a:outerShdw>
              </a:effectLst>
              <a:sym typeface="Arial"/>
            </a:endParaRPr>
          </a:p>
        </p:txBody>
      </p:sp>
      <p:grpSp>
        <p:nvGrpSpPr>
          <p:cNvPr id="64" name="Google Shape;64;p152"/>
          <p:cNvGrpSpPr/>
          <p:nvPr/>
        </p:nvGrpSpPr>
        <p:grpSpPr>
          <a:xfrm>
            <a:off x="1061125" y="2188124"/>
            <a:ext cx="2135187" cy="1281112"/>
            <a:chOff x="7143" y="2068777"/>
            <a:chExt cx="2135187" cy="1281112"/>
          </a:xfrm>
        </p:grpSpPr>
        <p:sp>
          <p:nvSpPr>
            <p:cNvPr id="65" name="Google Shape;65;p152"/>
            <p:cNvSpPr/>
            <p:nvPr/>
          </p:nvSpPr>
          <p:spPr>
            <a:xfrm>
              <a:off x="7143" y="2068777"/>
              <a:ext cx="2135187" cy="1281112"/>
            </a:xfrm>
            <a:prstGeom prst="roundRect">
              <a:avLst>
                <a:gd name="adj" fmla="val 10000"/>
              </a:avLst>
            </a:prstGeom>
            <a:solidFill>
              <a:srgbClr val="C4E0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52"/>
            <p:cNvSpPr txBox="1"/>
            <p:nvPr/>
          </p:nvSpPr>
          <p:spPr>
            <a:xfrm>
              <a:off x="44665" y="2106299"/>
              <a:ext cx="2060143" cy="1206068"/>
            </a:xfrm>
            <a:prstGeom prst="rect">
              <a:avLst/>
            </a:prstGeom>
            <a:solidFill>
              <a:srgbClr val="C4E0B2"/>
            </a:solidFill>
            <a:ln>
              <a:noFill/>
            </a:ln>
          </p:spPr>
          <p:txBody>
            <a:bodyPr spcFirstLastPara="1" wrap="square" lIns="198100" tIns="198100" rIns="198100" bIns="198100" anchor="ctr" anchorCtr="0">
              <a:noAutofit/>
            </a:bodyPr>
            <a:lstStyle/>
            <a:p>
              <a:pPr marL="0" marR="0" lvl="0" indent="0" algn="ctr" rtl="0">
                <a:lnSpc>
                  <a:spcPct val="90000"/>
                </a:lnSpc>
                <a:spcBef>
                  <a:spcPts val="0"/>
                </a:spcBef>
                <a:spcAft>
                  <a:spcPts val="0"/>
                </a:spcAft>
                <a:buClr>
                  <a:srgbClr val="000000"/>
                </a:buClr>
                <a:buSzPts val="5500"/>
                <a:buFont typeface="Arial"/>
                <a:buNone/>
              </a:pPr>
              <a:r>
                <a:rPr lang="en-US" sz="5500" b="0" i="0" u="none" strike="noStrike" cap="none"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Arial"/>
                </a:rPr>
                <a:t>WHY </a:t>
              </a:r>
              <a:endParaRPr sz="1400" b="0" i="0" u="none" strike="noStrike" cap="non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Arial"/>
              </a:endParaRPr>
            </a:p>
          </p:txBody>
        </p:sp>
      </p:grpSp>
      <p:grpSp>
        <p:nvGrpSpPr>
          <p:cNvPr id="67" name="Google Shape;67;p152"/>
          <p:cNvGrpSpPr/>
          <p:nvPr/>
        </p:nvGrpSpPr>
        <p:grpSpPr>
          <a:xfrm>
            <a:off x="3824518" y="2423886"/>
            <a:ext cx="527074" cy="629321"/>
            <a:chOff x="2355850" y="2444570"/>
            <a:chExt cx="452659" cy="529526"/>
          </a:xfrm>
        </p:grpSpPr>
        <p:sp>
          <p:nvSpPr>
            <p:cNvPr id="68" name="Google Shape;68;p152"/>
            <p:cNvSpPr/>
            <p:nvPr/>
          </p:nvSpPr>
          <p:spPr>
            <a:xfrm>
              <a:off x="2355850" y="2444570"/>
              <a:ext cx="452659" cy="529526"/>
            </a:xfrm>
            <a:prstGeom prst="rightArrow">
              <a:avLst>
                <a:gd name="adj1" fmla="val 60000"/>
                <a:gd name="adj2" fmla="val 50000"/>
              </a:avLst>
            </a:prstGeom>
            <a:solidFill>
              <a:srgbClr val="B3CA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52"/>
            <p:cNvSpPr txBox="1"/>
            <p:nvPr/>
          </p:nvSpPr>
          <p:spPr>
            <a:xfrm>
              <a:off x="2355850" y="2550475"/>
              <a:ext cx="316861" cy="3177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p:txBody>
        </p:sp>
      </p:grpSp>
      <p:grpSp>
        <p:nvGrpSpPr>
          <p:cNvPr id="70" name="Google Shape;70;p152"/>
          <p:cNvGrpSpPr/>
          <p:nvPr/>
        </p:nvGrpSpPr>
        <p:grpSpPr>
          <a:xfrm>
            <a:off x="4660631" y="2155145"/>
            <a:ext cx="2554128" cy="1281112"/>
            <a:chOff x="2996406" y="2068777"/>
            <a:chExt cx="2135187" cy="1281112"/>
          </a:xfrm>
        </p:grpSpPr>
        <p:sp>
          <p:nvSpPr>
            <p:cNvPr id="71" name="Google Shape;71;p152"/>
            <p:cNvSpPr/>
            <p:nvPr/>
          </p:nvSpPr>
          <p:spPr>
            <a:xfrm>
              <a:off x="2996406" y="2068777"/>
              <a:ext cx="2135187" cy="1281112"/>
            </a:xfrm>
            <a:prstGeom prst="roundRect">
              <a:avLst>
                <a:gd name="adj" fmla="val 10000"/>
              </a:avLst>
            </a:prstGeom>
            <a:solidFill>
              <a:srgbClr val="C4E0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52"/>
            <p:cNvSpPr txBox="1"/>
            <p:nvPr/>
          </p:nvSpPr>
          <p:spPr>
            <a:xfrm>
              <a:off x="3033928" y="2106299"/>
              <a:ext cx="2060143" cy="1206068"/>
            </a:xfrm>
            <a:prstGeom prst="rect">
              <a:avLst/>
            </a:prstGeom>
            <a:solidFill>
              <a:srgbClr val="C4E0B2"/>
            </a:solidFill>
            <a:ln>
              <a:noFill/>
            </a:ln>
          </p:spPr>
          <p:txBody>
            <a:bodyPr spcFirstLastPara="1" wrap="square" lIns="198100" tIns="198100" rIns="198100" bIns="198100" anchor="ctr" anchorCtr="0">
              <a:noAutofit/>
            </a:bodyPr>
            <a:lstStyle/>
            <a:p>
              <a:pPr marL="0" marR="0" lvl="0" indent="0" algn="ctr" rtl="0">
                <a:lnSpc>
                  <a:spcPct val="90000"/>
                </a:lnSpc>
                <a:spcBef>
                  <a:spcPts val="0"/>
                </a:spcBef>
                <a:spcAft>
                  <a:spcPts val="0"/>
                </a:spcAft>
                <a:buClr>
                  <a:srgbClr val="000000"/>
                </a:buClr>
                <a:buSzPts val="5500"/>
                <a:buFont typeface="Arial"/>
                <a:buNone/>
              </a:pPr>
              <a:r>
                <a:rPr lang="en-US" sz="5500" b="0" i="0" u="none" strike="noStrike" cap="none" dirty="0">
                  <a:solidFill>
                    <a:srgbClr val="7030A0"/>
                  </a:solidFill>
                  <a:effectLst>
                    <a:outerShdw blurRad="38100" dist="38100" dir="2700000" algn="tl">
                      <a:srgbClr val="000000">
                        <a:alpha val="43137"/>
                      </a:srgbClr>
                    </a:outerShdw>
                  </a:effectLst>
                  <a:latin typeface="Arial"/>
                  <a:ea typeface="Arial"/>
                  <a:cs typeface="Arial"/>
                  <a:sym typeface="Arial"/>
                </a:rPr>
                <a:t>WHAT</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p:txBody>
        </p:sp>
      </p:grpSp>
      <p:grpSp>
        <p:nvGrpSpPr>
          <p:cNvPr id="73" name="Google Shape;73;p152"/>
          <p:cNvGrpSpPr/>
          <p:nvPr/>
        </p:nvGrpSpPr>
        <p:grpSpPr>
          <a:xfrm>
            <a:off x="8648840" y="2155145"/>
            <a:ext cx="2500517" cy="1281112"/>
            <a:chOff x="5985668" y="2068777"/>
            <a:chExt cx="2135187" cy="1281112"/>
          </a:xfrm>
        </p:grpSpPr>
        <p:sp>
          <p:nvSpPr>
            <p:cNvPr id="74" name="Google Shape;74;p152"/>
            <p:cNvSpPr/>
            <p:nvPr/>
          </p:nvSpPr>
          <p:spPr>
            <a:xfrm>
              <a:off x="5985668" y="2068777"/>
              <a:ext cx="2135187" cy="1281112"/>
            </a:xfrm>
            <a:prstGeom prst="roundRect">
              <a:avLst>
                <a:gd name="adj" fmla="val 10000"/>
              </a:avLst>
            </a:prstGeom>
            <a:solidFill>
              <a:srgbClr val="C4E0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52"/>
            <p:cNvSpPr txBox="1"/>
            <p:nvPr/>
          </p:nvSpPr>
          <p:spPr>
            <a:xfrm>
              <a:off x="6023190" y="2106299"/>
              <a:ext cx="2060143" cy="1206068"/>
            </a:xfrm>
            <a:prstGeom prst="rect">
              <a:avLst/>
            </a:prstGeom>
            <a:solidFill>
              <a:srgbClr val="C4E0B2"/>
            </a:solidFill>
            <a:ln>
              <a:noFill/>
            </a:ln>
          </p:spPr>
          <p:txBody>
            <a:bodyPr spcFirstLastPara="1" wrap="square" lIns="198100" tIns="198100" rIns="198100" bIns="198100" anchor="ctr" anchorCtr="0">
              <a:noAutofit/>
            </a:bodyPr>
            <a:lstStyle/>
            <a:p>
              <a:pPr marL="0" marR="0" lvl="0" indent="0" algn="ctr" rtl="0">
                <a:lnSpc>
                  <a:spcPct val="90000"/>
                </a:lnSpc>
                <a:spcBef>
                  <a:spcPts val="0"/>
                </a:spcBef>
                <a:spcAft>
                  <a:spcPts val="0"/>
                </a:spcAft>
                <a:buClr>
                  <a:srgbClr val="000000"/>
                </a:buClr>
                <a:buSzPts val="5500"/>
                <a:buFont typeface="Arial"/>
                <a:buNone/>
              </a:pPr>
              <a:r>
                <a:rPr lang="en-US" sz="5500" b="0" i="0" u="none" strike="noStrike" cap="none" dirty="0">
                  <a:solidFill>
                    <a:srgbClr val="7030A0"/>
                  </a:solidFill>
                  <a:effectLst>
                    <a:outerShdw blurRad="38100" dist="38100" dir="2700000" algn="tl">
                      <a:srgbClr val="000000">
                        <a:alpha val="43137"/>
                      </a:srgbClr>
                    </a:outerShdw>
                  </a:effectLst>
                  <a:latin typeface="Arial"/>
                  <a:ea typeface="Arial"/>
                  <a:cs typeface="Arial"/>
                  <a:sym typeface="Arial"/>
                </a:rPr>
                <a:t>HOW</a:t>
              </a:r>
              <a:endParaRPr sz="1400" b="0" i="0" u="none" strike="noStrike" cap="none" dirty="0">
                <a:solidFill>
                  <a:srgbClr val="7030A0"/>
                </a:solidFill>
                <a:effectLst>
                  <a:outerShdw blurRad="38100" dist="38100" dir="2700000" algn="tl">
                    <a:srgbClr val="000000">
                      <a:alpha val="43137"/>
                    </a:srgbClr>
                  </a:outerShdw>
                </a:effectLst>
                <a:latin typeface="Arial"/>
                <a:ea typeface="Arial"/>
                <a:cs typeface="Arial"/>
                <a:sym typeface="Arial"/>
              </a:endParaRPr>
            </a:p>
          </p:txBody>
        </p:sp>
      </p:grpSp>
      <p:sp>
        <p:nvSpPr>
          <p:cNvPr id="76" name="Google Shape;76;p152"/>
          <p:cNvSpPr txBox="1"/>
          <p:nvPr/>
        </p:nvSpPr>
        <p:spPr>
          <a:xfrm>
            <a:off x="551402" y="3760092"/>
            <a:ext cx="3154632"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Need for GAD Planning and Budgeting</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endParaRPr>
          </a:p>
        </p:txBody>
      </p:sp>
      <p:sp>
        <p:nvSpPr>
          <p:cNvPr id="77" name="Google Shape;77;p152"/>
          <p:cNvSpPr txBox="1"/>
          <p:nvPr/>
        </p:nvSpPr>
        <p:spPr>
          <a:xfrm>
            <a:off x="4442723" y="3717335"/>
            <a:ext cx="2989943"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Policy Imperatives in GAD Planning and Budgeting</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78" name="Google Shape;78;p152"/>
          <p:cNvSpPr txBox="1"/>
          <p:nvPr/>
        </p:nvSpPr>
        <p:spPr>
          <a:xfrm>
            <a:off x="8364212" y="3780143"/>
            <a:ext cx="3228020"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Step-by-Step Guide in Preparing the GAD PB and GAD AR</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p:txBody>
      </p:sp>
      <p:grpSp>
        <p:nvGrpSpPr>
          <p:cNvPr id="79" name="Google Shape;79;p152"/>
          <p:cNvGrpSpPr/>
          <p:nvPr/>
        </p:nvGrpSpPr>
        <p:grpSpPr>
          <a:xfrm>
            <a:off x="7627261" y="2549750"/>
            <a:ext cx="527074" cy="629321"/>
            <a:chOff x="2355850" y="2444570"/>
            <a:chExt cx="452659" cy="529526"/>
          </a:xfrm>
        </p:grpSpPr>
        <p:sp>
          <p:nvSpPr>
            <p:cNvPr id="80" name="Google Shape;80;p152"/>
            <p:cNvSpPr/>
            <p:nvPr/>
          </p:nvSpPr>
          <p:spPr>
            <a:xfrm>
              <a:off x="2355850" y="2444570"/>
              <a:ext cx="452659" cy="529526"/>
            </a:xfrm>
            <a:prstGeom prst="rightArrow">
              <a:avLst>
                <a:gd name="adj1" fmla="val 60000"/>
                <a:gd name="adj2" fmla="val 50000"/>
              </a:avLst>
            </a:prstGeom>
            <a:solidFill>
              <a:srgbClr val="B3CA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52"/>
            <p:cNvSpPr txBox="1"/>
            <p:nvPr/>
          </p:nvSpPr>
          <p:spPr>
            <a:xfrm>
              <a:off x="2355850" y="2550475"/>
              <a:ext cx="316861" cy="3177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p:tgtEl>
                                          <p:spTgt spid="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p:tgtEl>
                                          <p:spTgt spid="7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3DBE0190-0BC0-7C46-8F2B-F2D65300BE02}"/>
              </a:ext>
            </a:extLst>
          </p:cNvPr>
          <p:cNvSpPr/>
          <p:nvPr/>
        </p:nvSpPr>
        <p:spPr>
          <a:xfrm>
            <a:off x="1024128" y="562717"/>
            <a:ext cx="11167872" cy="838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p>
        </p:txBody>
      </p:sp>
      <p:sp>
        <p:nvSpPr>
          <p:cNvPr id="34" name="Rectangle 1">
            <a:extLst>
              <a:ext uri="{FF2B5EF4-FFF2-40B4-BE49-F238E27FC236}">
                <a16:creationId xmlns:a16="http://schemas.microsoft.com/office/drawing/2014/main" id="{B35BCA73-C012-F44A-87B0-D7733430933D}"/>
              </a:ext>
            </a:extLst>
          </p:cNvPr>
          <p:cNvSpPr>
            <a:spLocks noChangeArrowheads="1"/>
          </p:cNvSpPr>
          <p:nvPr/>
        </p:nvSpPr>
        <p:spPr bwMode="auto">
          <a:xfrm>
            <a:off x="425817" y="1953663"/>
            <a:ext cx="11420981"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500" dirty="0">
                <a:latin typeface="Avenir Book" panose="02000503020000020003" pitchFamily="2" charset="0"/>
              </a:rPr>
              <a:t>In consultation with local functionaries and stakeholders, the </a:t>
            </a:r>
            <a:r>
              <a:rPr lang="en-US" altLang="en-US" sz="2500" b="1" u="sng" dirty="0">
                <a:latin typeface="Avenir Book" panose="02000503020000020003" pitchFamily="2" charset="0"/>
              </a:rPr>
              <a:t>LGU GFPS shall set the GAD Agenda or identify priority gender issues</a:t>
            </a:r>
            <a:r>
              <a:rPr lang="en-US" altLang="en-US" sz="2500" dirty="0">
                <a:latin typeface="Avenir Book" panose="02000503020000020003" pitchFamily="2" charset="0"/>
              </a:rPr>
              <a:t> to be addressed by the LGU during the three-year term of its leadership. The GAD agenda shall be the basis for the annual formulation of PPAs to be included in the LGU GPB. GAD Agenda or the priority gender issues maybe derived from the following: </a:t>
            </a:r>
          </a:p>
        </p:txBody>
      </p:sp>
      <p:grpSp>
        <p:nvGrpSpPr>
          <p:cNvPr id="35" name="Group 5">
            <a:extLst>
              <a:ext uri="{FF2B5EF4-FFF2-40B4-BE49-F238E27FC236}">
                <a16:creationId xmlns:a16="http://schemas.microsoft.com/office/drawing/2014/main" id="{8F53076C-DE11-AC4F-B485-A313C8CA7F56}"/>
              </a:ext>
            </a:extLst>
          </p:cNvPr>
          <p:cNvGrpSpPr>
            <a:grpSpLocks/>
          </p:cNvGrpSpPr>
          <p:nvPr/>
        </p:nvGrpSpPr>
        <p:grpSpPr bwMode="auto">
          <a:xfrm>
            <a:off x="3139109" y="3992590"/>
            <a:ext cx="7261225" cy="466725"/>
            <a:chOff x="752" y="1413"/>
            <a:chExt cx="1321" cy="294"/>
          </a:xfrm>
        </p:grpSpPr>
        <p:sp>
          <p:nvSpPr>
            <p:cNvPr id="36" name="AutoShape 6">
              <a:extLst>
                <a:ext uri="{FF2B5EF4-FFF2-40B4-BE49-F238E27FC236}">
                  <a16:creationId xmlns:a16="http://schemas.microsoft.com/office/drawing/2014/main" id="{9EEE10C4-69D5-BC43-8FFA-4B4A8A223DF6}"/>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blurRad="63500" dist="53882" dir="2700000" algn="ctr" rotWithShape="0">
                <a:srgbClr val="292929">
                  <a:alpha val="50000"/>
                </a:srgbClr>
              </a:outerShdw>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37" name="AutoShape 7">
              <a:extLst>
                <a:ext uri="{FF2B5EF4-FFF2-40B4-BE49-F238E27FC236}">
                  <a16:creationId xmlns:a16="http://schemas.microsoft.com/office/drawing/2014/main" id="{5F0A5BEB-E80E-E149-905A-DE03B5E654DB}"/>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38" name="AutoShape 8">
              <a:extLst>
                <a:ext uri="{FF2B5EF4-FFF2-40B4-BE49-F238E27FC236}">
                  <a16:creationId xmlns:a16="http://schemas.microsoft.com/office/drawing/2014/main" id="{D1172106-FD53-2D4C-89A9-22BBCC66230F}"/>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grpSp>
      <p:sp>
        <p:nvSpPr>
          <p:cNvPr id="39" name="Text Box 18">
            <a:extLst>
              <a:ext uri="{FF2B5EF4-FFF2-40B4-BE49-F238E27FC236}">
                <a16:creationId xmlns:a16="http://schemas.microsoft.com/office/drawing/2014/main" id="{DF4EEC63-ECFF-8C4C-94D7-AFCF965E641F}"/>
              </a:ext>
            </a:extLst>
          </p:cNvPr>
          <p:cNvSpPr txBox="1">
            <a:spLocks noChangeArrowheads="1"/>
          </p:cNvSpPr>
          <p:nvPr/>
        </p:nvSpPr>
        <p:spPr bwMode="white">
          <a:xfrm>
            <a:off x="3405809" y="4071965"/>
            <a:ext cx="6630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b="1" dirty="0">
                <a:solidFill>
                  <a:srgbClr val="F8F8F8"/>
                </a:solidFill>
                <a:latin typeface="Avenir Book" panose="02000503020000020003" pitchFamily="2" charset="0"/>
                <a:cs typeface="Arial" panose="020B0604020202020204" pitchFamily="34" charset="0"/>
              </a:rPr>
              <a:t>Review of GAD-related laws and policies</a:t>
            </a:r>
          </a:p>
        </p:txBody>
      </p:sp>
      <p:grpSp>
        <p:nvGrpSpPr>
          <p:cNvPr id="40" name="Group 5">
            <a:extLst>
              <a:ext uri="{FF2B5EF4-FFF2-40B4-BE49-F238E27FC236}">
                <a16:creationId xmlns:a16="http://schemas.microsoft.com/office/drawing/2014/main" id="{E8E55980-9A12-8249-B9F3-C40FD86B1A92}"/>
              </a:ext>
            </a:extLst>
          </p:cNvPr>
          <p:cNvGrpSpPr>
            <a:grpSpLocks/>
          </p:cNvGrpSpPr>
          <p:nvPr/>
        </p:nvGrpSpPr>
        <p:grpSpPr bwMode="auto">
          <a:xfrm>
            <a:off x="3139109" y="5167340"/>
            <a:ext cx="7261225" cy="466725"/>
            <a:chOff x="752" y="1413"/>
            <a:chExt cx="1321" cy="294"/>
          </a:xfrm>
        </p:grpSpPr>
        <p:sp>
          <p:nvSpPr>
            <p:cNvPr id="41" name="AutoShape 6">
              <a:extLst>
                <a:ext uri="{FF2B5EF4-FFF2-40B4-BE49-F238E27FC236}">
                  <a16:creationId xmlns:a16="http://schemas.microsoft.com/office/drawing/2014/main" id="{BD33051E-65C0-5041-8BD5-9475FF2A5209}"/>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blurRad="63500" dist="53882" dir="2700000" algn="ctr" rotWithShape="0">
                <a:srgbClr val="292929">
                  <a:alpha val="50000"/>
                </a:srgbClr>
              </a:outerShdw>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42" name="AutoShape 7">
              <a:extLst>
                <a:ext uri="{FF2B5EF4-FFF2-40B4-BE49-F238E27FC236}">
                  <a16:creationId xmlns:a16="http://schemas.microsoft.com/office/drawing/2014/main" id="{FF8E3BB1-0FC1-CD4B-B3F0-4732F9D3A19D}"/>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43" name="AutoShape 8">
              <a:extLst>
                <a:ext uri="{FF2B5EF4-FFF2-40B4-BE49-F238E27FC236}">
                  <a16:creationId xmlns:a16="http://schemas.microsoft.com/office/drawing/2014/main" id="{DA776C05-E395-8D48-9E16-956C8AC52DE6}"/>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grpSp>
      <p:sp>
        <p:nvSpPr>
          <p:cNvPr id="44" name="Text Box 18">
            <a:extLst>
              <a:ext uri="{FF2B5EF4-FFF2-40B4-BE49-F238E27FC236}">
                <a16:creationId xmlns:a16="http://schemas.microsoft.com/office/drawing/2014/main" id="{9B9A8AD8-3DA9-9D4E-B0B2-812BF5D0BC5B}"/>
              </a:ext>
            </a:extLst>
          </p:cNvPr>
          <p:cNvSpPr txBox="1">
            <a:spLocks noChangeArrowheads="1"/>
          </p:cNvSpPr>
          <p:nvPr/>
        </p:nvSpPr>
        <p:spPr bwMode="white">
          <a:xfrm>
            <a:off x="3405809" y="5246715"/>
            <a:ext cx="663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b="1" dirty="0">
                <a:solidFill>
                  <a:srgbClr val="F8F8F8"/>
                </a:solidFill>
                <a:latin typeface="Avenir Book" panose="02000503020000020003" pitchFamily="2" charset="0"/>
                <a:cs typeface="Arial" panose="020B0604020202020204" pitchFamily="34" charset="0"/>
              </a:rPr>
              <a:t>Results of program and project evaluation</a:t>
            </a:r>
          </a:p>
        </p:txBody>
      </p:sp>
      <p:grpSp>
        <p:nvGrpSpPr>
          <p:cNvPr id="45" name="Group 9">
            <a:extLst>
              <a:ext uri="{FF2B5EF4-FFF2-40B4-BE49-F238E27FC236}">
                <a16:creationId xmlns:a16="http://schemas.microsoft.com/office/drawing/2014/main" id="{FA4B921C-E0C2-FC45-A1C5-415A5209B7A3}"/>
              </a:ext>
            </a:extLst>
          </p:cNvPr>
          <p:cNvGrpSpPr>
            <a:grpSpLocks/>
          </p:cNvGrpSpPr>
          <p:nvPr/>
        </p:nvGrpSpPr>
        <p:grpSpPr bwMode="auto">
          <a:xfrm>
            <a:off x="3164509" y="4579965"/>
            <a:ext cx="7261225" cy="466725"/>
            <a:chOff x="3623" y="1413"/>
            <a:chExt cx="1321" cy="294"/>
          </a:xfrm>
        </p:grpSpPr>
        <p:sp>
          <p:nvSpPr>
            <p:cNvPr id="46" name="AutoShape 10">
              <a:extLst>
                <a:ext uri="{FF2B5EF4-FFF2-40B4-BE49-F238E27FC236}">
                  <a16:creationId xmlns:a16="http://schemas.microsoft.com/office/drawing/2014/main" id="{708C5466-5C28-584C-ABD0-2F6A1550F801}"/>
                </a:ext>
              </a:extLst>
            </p:cNvPr>
            <p:cNvSpPr>
              <a:spLocks noChangeArrowheads="1"/>
            </p:cNvSpPr>
            <p:nvPr/>
          </p:nvSpPr>
          <p:spPr bwMode="gray">
            <a:xfrm>
              <a:off x="3623" y="1413"/>
              <a:ext cx="1321" cy="294"/>
            </a:xfrm>
            <a:prstGeom prst="roundRect">
              <a:avLst>
                <a:gd name="adj" fmla="val 50000"/>
              </a:avLst>
            </a:prstGeom>
            <a:gradFill rotWithShape="1">
              <a:gsLst>
                <a:gs pos="0">
                  <a:schemeClr val="accent1">
                    <a:gamma/>
                    <a:shade val="89020"/>
                    <a:invGamma/>
                  </a:schemeClr>
                </a:gs>
                <a:gs pos="50000">
                  <a:schemeClr val="accent1"/>
                </a:gs>
                <a:gs pos="100000">
                  <a:schemeClr val="accent1">
                    <a:gamma/>
                    <a:shade val="89020"/>
                    <a:invGamma/>
                  </a:schemeClr>
                </a:gs>
              </a:gsLst>
              <a:lin ang="0" scaled="1"/>
            </a:gradFill>
            <a:ln w="12700">
              <a:solidFill>
                <a:schemeClr val="accent1"/>
              </a:solidFill>
              <a:round/>
              <a:headEnd/>
              <a:tailEnd/>
            </a:ln>
            <a:effectLst>
              <a:outerShdw blurRad="63500" dist="53882" dir="2700000" algn="ctr" rotWithShape="0">
                <a:srgbClr val="292929">
                  <a:alpha val="50000"/>
                </a:srgbClr>
              </a:outerShdw>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47" name="AutoShape 11">
              <a:extLst>
                <a:ext uri="{FF2B5EF4-FFF2-40B4-BE49-F238E27FC236}">
                  <a16:creationId xmlns:a16="http://schemas.microsoft.com/office/drawing/2014/main" id="{D7216EFF-FCFB-3649-88EC-CC7805B4E81D}"/>
                </a:ext>
              </a:extLst>
            </p:cNvPr>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48" name="AutoShape 12">
              <a:extLst>
                <a:ext uri="{FF2B5EF4-FFF2-40B4-BE49-F238E27FC236}">
                  <a16:creationId xmlns:a16="http://schemas.microsoft.com/office/drawing/2014/main" id="{A35BE3DC-D70D-CD43-80AA-D229E5849976}"/>
                </a:ext>
              </a:extLst>
            </p:cNvPr>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grpSp>
      <p:sp>
        <p:nvSpPr>
          <p:cNvPr id="49" name="Text Box 18">
            <a:extLst>
              <a:ext uri="{FF2B5EF4-FFF2-40B4-BE49-F238E27FC236}">
                <a16:creationId xmlns:a16="http://schemas.microsoft.com/office/drawing/2014/main" id="{457491B3-B054-6A4B-A141-DDFD49D08DB9}"/>
              </a:ext>
            </a:extLst>
          </p:cNvPr>
          <p:cNvSpPr txBox="1">
            <a:spLocks noChangeArrowheads="1"/>
          </p:cNvSpPr>
          <p:nvPr/>
        </p:nvSpPr>
        <p:spPr bwMode="white">
          <a:xfrm>
            <a:off x="3853484" y="4659340"/>
            <a:ext cx="63746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b="1" dirty="0">
                <a:solidFill>
                  <a:srgbClr val="F8F8F8"/>
                </a:solidFill>
                <a:latin typeface="Avenir Book" panose="02000503020000020003" pitchFamily="2" charset="0"/>
                <a:cs typeface="Arial" panose="020B0604020202020204" pitchFamily="34" charset="0"/>
              </a:rPr>
              <a:t>Results of gender analysis and/or gender assessment</a:t>
            </a:r>
          </a:p>
        </p:txBody>
      </p:sp>
      <p:grpSp>
        <p:nvGrpSpPr>
          <p:cNvPr id="50" name="Group 9">
            <a:extLst>
              <a:ext uri="{FF2B5EF4-FFF2-40B4-BE49-F238E27FC236}">
                <a16:creationId xmlns:a16="http://schemas.microsoft.com/office/drawing/2014/main" id="{5770A26D-5C2F-C04B-AACB-59A599FF92D5}"/>
              </a:ext>
            </a:extLst>
          </p:cNvPr>
          <p:cNvGrpSpPr>
            <a:grpSpLocks/>
          </p:cNvGrpSpPr>
          <p:nvPr/>
        </p:nvGrpSpPr>
        <p:grpSpPr bwMode="auto">
          <a:xfrm>
            <a:off x="3174034" y="5764240"/>
            <a:ext cx="7261225" cy="466725"/>
            <a:chOff x="3623" y="1413"/>
            <a:chExt cx="1321" cy="294"/>
          </a:xfrm>
        </p:grpSpPr>
        <p:sp>
          <p:nvSpPr>
            <p:cNvPr id="51" name="AutoShape 10">
              <a:extLst>
                <a:ext uri="{FF2B5EF4-FFF2-40B4-BE49-F238E27FC236}">
                  <a16:creationId xmlns:a16="http://schemas.microsoft.com/office/drawing/2014/main" id="{FB24E282-3A3E-1F46-85C1-489917D8D6CE}"/>
                </a:ext>
              </a:extLst>
            </p:cNvPr>
            <p:cNvSpPr>
              <a:spLocks noChangeArrowheads="1"/>
            </p:cNvSpPr>
            <p:nvPr/>
          </p:nvSpPr>
          <p:spPr bwMode="gray">
            <a:xfrm>
              <a:off x="3623" y="1413"/>
              <a:ext cx="1321" cy="294"/>
            </a:xfrm>
            <a:prstGeom prst="roundRect">
              <a:avLst>
                <a:gd name="adj" fmla="val 50000"/>
              </a:avLst>
            </a:prstGeom>
            <a:gradFill rotWithShape="1">
              <a:gsLst>
                <a:gs pos="0">
                  <a:schemeClr val="accent1">
                    <a:gamma/>
                    <a:shade val="89020"/>
                    <a:invGamma/>
                  </a:schemeClr>
                </a:gs>
                <a:gs pos="50000">
                  <a:schemeClr val="accent1"/>
                </a:gs>
                <a:gs pos="100000">
                  <a:schemeClr val="accent1">
                    <a:gamma/>
                    <a:shade val="89020"/>
                    <a:invGamma/>
                  </a:schemeClr>
                </a:gs>
              </a:gsLst>
              <a:lin ang="0" scaled="1"/>
            </a:gradFill>
            <a:ln w="12700">
              <a:solidFill>
                <a:schemeClr val="accent1"/>
              </a:solidFill>
              <a:round/>
              <a:headEnd/>
              <a:tailEnd/>
            </a:ln>
            <a:effectLst>
              <a:outerShdw blurRad="63500" dist="53882" dir="2700000" algn="ctr" rotWithShape="0">
                <a:srgbClr val="292929">
                  <a:alpha val="50000"/>
                </a:srgbClr>
              </a:outerShdw>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52" name="AutoShape 11">
              <a:extLst>
                <a:ext uri="{FF2B5EF4-FFF2-40B4-BE49-F238E27FC236}">
                  <a16:creationId xmlns:a16="http://schemas.microsoft.com/office/drawing/2014/main" id="{B01E2916-5B29-B346-9946-E3F31E96FB08}"/>
                </a:ext>
              </a:extLst>
            </p:cNvPr>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sp>
          <p:nvSpPr>
            <p:cNvPr id="64" name="AutoShape 12">
              <a:extLst>
                <a:ext uri="{FF2B5EF4-FFF2-40B4-BE49-F238E27FC236}">
                  <a16:creationId xmlns:a16="http://schemas.microsoft.com/office/drawing/2014/main" id="{92E354D3-8569-F946-82EA-D47BB52189F8}"/>
                </a:ext>
              </a:extLst>
            </p:cNvPr>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eaLnBrk="1" hangingPunct="1">
                <a:defRPr/>
              </a:pPr>
              <a:endParaRPr lang="en-US">
                <a:latin typeface="Avenir Book" panose="02000503020000020003" pitchFamily="2" charset="0"/>
                <a:ea typeface="ＭＳ Ｐゴシック" charset="0"/>
                <a:cs typeface="ＭＳ Ｐゴシック" charset="0"/>
              </a:endParaRPr>
            </a:p>
          </p:txBody>
        </p:sp>
      </p:grpSp>
      <p:sp>
        <p:nvSpPr>
          <p:cNvPr id="65" name="Text Box 18">
            <a:extLst>
              <a:ext uri="{FF2B5EF4-FFF2-40B4-BE49-F238E27FC236}">
                <a16:creationId xmlns:a16="http://schemas.microsoft.com/office/drawing/2014/main" id="{F812EC5B-B5D6-7343-AB5B-9D598387564C}"/>
              </a:ext>
            </a:extLst>
          </p:cNvPr>
          <p:cNvSpPr txBox="1">
            <a:spLocks noChangeArrowheads="1"/>
          </p:cNvSpPr>
          <p:nvPr/>
        </p:nvSpPr>
        <p:spPr bwMode="white">
          <a:xfrm>
            <a:off x="3405809" y="5843615"/>
            <a:ext cx="702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b="1" dirty="0">
                <a:solidFill>
                  <a:srgbClr val="F8F8F8"/>
                </a:solidFill>
                <a:latin typeface="Avenir Book" panose="02000503020000020003" pitchFamily="2" charset="0"/>
                <a:cs typeface="Arial" panose="020B0604020202020204" pitchFamily="34" charset="0"/>
              </a:rPr>
              <a:t>Review of findings from the audit of GAD Funds and GAD AR</a:t>
            </a:r>
          </a:p>
        </p:txBody>
      </p:sp>
      <p:pic>
        <p:nvPicPr>
          <p:cNvPr id="66" name="Picture 21">
            <a:extLst>
              <a:ext uri="{FF2B5EF4-FFF2-40B4-BE49-F238E27FC236}">
                <a16:creationId xmlns:a16="http://schemas.microsoft.com/office/drawing/2014/main" id="{A7B0DC6A-375C-3447-848D-C5FA29C52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797" y="103216"/>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2">
            <a:extLst>
              <a:ext uri="{FF2B5EF4-FFF2-40B4-BE49-F238E27FC236}">
                <a16:creationId xmlns:a16="http://schemas.microsoft.com/office/drawing/2014/main" id="{5A7F55EB-079E-7047-8C7A-D3E059BA5663}"/>
              </a:ext>
            </a:extLst>
          </p:cNvPr>
          <p:cNvSpPr txBox="1">
            <a:spLocks noChangeArrowheads="1"/>
          </p:cNvSpPr>
          <p:nvPr/>
        </p:nvSpPr>
        <p:spPr bwMode="auto">
          <a:xfrm>
            <a:off x="10795717" y="730902"/>
            <a:ext cx="528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4000" b="1" dirty="0">
                <a:latin typeface="Century Gothic" panose="020B0502020202020204" pitchFamily="34" charset="0"/>
              </a:rPr>
              <a:t>1</a:t>
            </a:r>
          </a:p>
        </p:txBody>
      </p:sp>
      <p:sp>
        <p:nvSpPr>
          <p:cNvPr id="69" name="TextBox 68">
            <a:extLst>
              <a:ext uri="{FF2B5EF4-FFF2-40B4-BE49-F238E27FC236}">
                <a16:creationId xmlns:a16="http://schemas.microsoft.com/office/drawing/2014/main" id="{6A828301-BDBE-4143-A7B7-75F40EEC23F0}"/>
              </a:ext>
            </a:extLst>
          </p:cNvPr>
          <p:cNvSpPr txBox="1"/>
          <p:nvPr/>
        </p:nvSpPr>
        <p:spPr>
          <a:xfrm>
            <a:off x="1415982" y="621469"/>
            <a:ext cx="8620815" cy="769441"/>
          </a:xfrm>
          <a:prstGeom prst="rect">
            <a:avLst/>
          </a:prstGeom>
          <a:noFill/>
        </p:spPr>
        <p:txBody>
          <a:bodyPr wrap="square" rtlCol="0">
            <a:spAutoFit/>
          </a:bodyPr>
          <a:lstStyle/>
          <a:p>
            <a:pPr algn="ctr"/>
            <a:r>
              <a:rPr lang="en-US" sz="4400" dirty="0">
                <a:solidFill>
                  <a:schemeClr val="bg1"/>
                </a:solidFill>
                <a:latin typeface="Avenir Black"/>
                <a:cs typeface="Avenir Black"/>
              </a:rPr>
              <a:t>Steps in Formulating the GPB</a:t>
            </a:r>
          </a:p>
        </p:txBody>
      </p:sp>
    </p:spTree>
    <p:extLst>
      <p:ext uri="{BB962C8B-B14F-4D97-AF65-F5344CB8AC3E}">
        <p14:creationId xmlns:p14="http://schemas.microsoft.com/office/powerpoint/2010/main" val="1320635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3D3D5E0-2F4F-BA41-97E9-90CC1CE1FEC8}"/>
              </a:ext>
            </a:extLst>
          </p:cNvPr>
          <p:cNvSpPr/>
          <p:nvPr/>
        </p:nvSpPr>
        <p:spPr>
          <a:xfrm>
            <a:off x="933978" y="162451"/>
            <a:ext cx="11258021" cy="820946"/>
          </a:xfrm>
          <a:prstGeom prst="rect">
            <a:avLst/>
          </a:prstGeom>
          <a:solidFill>
            <a:srgbClr val="008000"/>
          </a:solidFill>
        </p:spPr>
        <p:txBody>
          <a:bodyPr wrap="square" lIns="0" tIns="0" rIns="0" bIns="0" rtlCol="0"/>
          <a:lstStyle/>
          <a:p>
            <a:endParaRPr dirty="0"/>
          </a:p>
        </p:txBody>
      </p:sp>
      <p:sp>
        <p:nvSpPr>
          <p:cNvPr id="4" name="TextBox 3">
            <a:extLst>
              <a:ext uri="{FF2B5EF4-FFF2-40B4-BE49-F238E27FC236}">
                <a16:creationId xmlns:a16="http://schemas.microsoft.com/office/drawing/2014/main" id="{0E45C4EF-7ED2-4842-83AF-ACBB690D95BE}"/>
              </a:ext>
            </a:extLst>
          </p:cNvPr>
          <p:cNvSpPr txBox="1"/>
          <p:nvPr/>
        </p:nvSpPr>
        <p:spPr>
          <a:xfrm>
            <a:off x="933978" y="203916"/>
            <a:ext cx="11258020" cy="769441"/>
          </a:xfrm>
          <a:prstGeom prst="rect">
            <a:avLst/>
          </a:prstGeom>
          <a:noFill/>
        </p:spPr>
        <p:txBody>
          <a:bodyPr wrap="square" rtlCol="0">
            <a:spAutoFit/>
          </a:bodyPr>
          <a:lstStyle/>
          <a:p>
            <a:pPr algn="ctr"/>
            <a:r>
              <a:rPr lang="en-US" sz="4400" dirty="0">
                <a:solidFill>
                  <a:schemeClr val="bg1"/>
                </a:solidFill>
                <a:latin typeface="Avenir Black"/>
                <a:cs typeface="Avenir Black"/>
              </a:rPr>
              <a:t>Guide Documents</a:t>
            </a:r>
          </a:p>
        </p:txBody>
      </p:sp>
      <p:pic>
        <p:nvPicPr>
          <p:cNvPr id="6" name="Picture 5">
            <a:extLst>
              <a:ext uri="{FF2B5EF4-FFF2-40B4-BE49-F238E27FC236}">
                <a16:creationId xmlns:a16="http://schemas.microsoft.com/office/drawing/2014/main" id="{33ECD049-DE79-9F44-A1FE-9FAD50856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79" y="1014822"/>
            <a:ext cx="1643270" cy="1643270"/>
          </a:xfrm>
          <a:prstGeom prst="rect">
            <a:avLst/>
          </a:prstGeom>
        </p:spPr>
      </p:pic>
      <p:pic>
        <p:nvPicPr>
          <p:cNvPr id="10" name="Picture 9">
            <a:extLst>
              <a:ext uri="{FF2B5EF4-FFF2-40B4-BE49-F238E27FC236}">
                <a16:creationId xmlns:a16="http://schemas.microsoft.com/office/drawing/2014/main" id="{341C79BF-D09B-2D45-B296-25D99D95D96B}"/>
              </a:ext>
            </a:extLst>
          </p:cNvPr>
          <p:cNvPicPr>
            <a:picLocks noChangeAspect="1"/>
          </p:cNvPicPr>
          <p:nvPr/>
        </p:nvPicPr>
        <p:blipFill rotWithShape="1">
          <a:blip r:embed="rId4">
            <a:extLst>
              <a:ext uri="{28A0092B-C50C-407E-A947-70E740481C1C}">
                <a14:useLocalDpi xmlns:a14="http://schemas.microsoft.com/office/drawing/2010/main" val="0"/>
              </a:ext>
            </a:extLst>
          </a:blip>
          <a:srcRect l="14508" t="28462" r="31899" b="22230"/>
          <a:stretch/>
        </p:blipFill>
        <p:spPr>
          <a:xfrm>
            <a:off x="2441715" y="1185761"/>
            <a:ext cx="2640979" cy="1281016"/>
          </a:xfrm>
          <a:prstGeom prst="rect">
            <a:avLst/>
          </a:prstGeom>
        </p:spPr>
      </p:pic>
      <p:pic>
        <p:nvPicPr>
          <p:cNvPr id="14" name="Picture 13">
            <a:extLst>
              <a:ext uri="{FF2B5EF4-FFF2-40B4-BE49-F238E27FC236}">
                <a16:creationId xmlns:a16="http://schemas.microsoft.com/office/drawing/2014/main" id="{4B1830E7-8FFA-DF48-907E-6CB9F346C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859" y="4624716"/>
            <a:ext cx="1269100" cy="1348419"/>
          </a:xfrm>
          <a:prstGeom prst="rect">
            <a:avLst/>
          </a:prstGeom>
        </p:spPr>
      </p:pic>
      <p:pic>
        <p:nvPicPr>
          <p:cNvPr id="22" name="Picture 21">
            <a:extLst>
              <a:ext uri="{FF2B5EF4-FFF2-40B4-BE49-F238E27FC236}">
                <a16:creationId xmlns:a16="http://schemas.microsoft.com/office/drawing/2014/main" id="{7A3DE74D-25C3-D641-A76C-70726189E797}"/>
              </a:ext>
            </a:extLst>
          </p:cNvPr>
          <p:cNvPicPr>
            <a:picLocks noChangeAspect="1"/>
          </p:cNvPicPr>
          <p:nvPr/>
        </p:nvPicPr>
        <p:blipFill rotWithShape="1">
          <a:blip r:embed="rId6">
            <a:extLst>
              <a:ext uri="{28A0092B-C50C-407E-A947-70E740481C1C}">
                <a14:useLocalDpi xmlns:a14="http://schemas.microsoft.com/office/drawing/2010/main" val="0"/>
              </a:ext>
            </a:extLst>
          </a:blip>
          <a:srcRect t="18744"/>
          <a:stretch/>
        </p:blipFill>
        <p:spPr>
          <a:xfrm>
            <a:off x="1302619" y="4766036"/>
            <a:ext cx="2640978" cy="1207099"/>
          </a:xfrm>
          <a:prstGeom prst="rect">
            <a:avLst/>
          </a:prstGeom>
        </p:spPr>
      </p:pic>
      <p:pic>
        <p:nvPicPr>
          <p:cNvPr id="12" name="Picture 11">
            <a:extLst>
              <a:ext uri="{FF2B5EF4-FFF2-40B4-BE49-F238E27FC236}">
                <a16:creationId xmlns:a16="http://schemas.microsoft.com/office/drawing/2014/main" id="{22062185-6B6E-9346-9E52-5BC6CF008A88}"/>
              </a:ext>
            </a:extLst>
          </p:cNvPr>
          <p:cNvPicPr>
            <a:picLocks noChangeAspect="1"/>
          </p:cNvPicPr>
          <p:nvPr/>
        </p:nvPicPr>
        <p:blipFill rotWithShape="1">
          <a:blip r:embed="rId7">
            <a:extLst>
              <a:ext uri="{28A0092B-C50C-407E-A947-70E740481C1C}">
                <a14:useLocalDpi xmlns:a14="http://schemas.microsoft.com/office/drawing/2010/main" val="0"/>
              </a:ext>
            </a:extLst>
          </a:blip>
          <a:srcRect l="14753" t="15805" r="18927" b="18811"/>
          <a:stretch/>
        </p:blipFill>
        <p:spPr>
          <a:xfrm>
            <a:off x="1114776" y="2689517"/>
            <a:ext cx="1224371" cy="1207099"/>
          </a:xfrm>
          <a:prstGeom prst="rect">
            <a:avLst/>
          </a:prstGeom>
        </p:spPr>
      </p:pic>
      <p:pic>
        <p:nvPicPr>
          <p:cNvPr id="24" name="Picture 23">
            <a:extLst>
              <a:ext uri="{FF2B5EF4-FFF2-40B4-BE49-F238E27FC236}">
                <a16:creationId xmlns:a16="http://schemas.microsoft.com/office/drawing/2014/main" id="{90C3D9BE-C31F-2E40-8FFB-FBCECD8C6734}"/>
              </a:ext>
            </a:extLst>
          </p:cNvPr>
          <p:cNvPicPr>
            <a:picLocks noChangeAspect="1"/>
          </p:cNvPicPr>
          <p:nvPr/>
        </p:nvPicPr>
        <p:blipFill rotWithShape="1">
          <a:blip r:embed="rId8">
            <a:extLst>
              <a:ext uri="{28A0092B-C50C-407E-A947-70E740481C1C}">
                <a14:useLocalDpi xmlns:a14="http://schemas.microsoft.com/office/drawing/2010/main" val="0"/>
              </a:ext>
            </a:extLst>
          </a:blip>
          <a:srcRect l="21892" r="23017"/>
          <a:stretch/>
        </p:blipFill>
        <p:spPr>
          <a:xfrm>
            <a:off x="9572933" y="891384"/>
            <a:ext cx="1224371" cy="2047111"/>
          </a:xfrm>
          <a:prstGeom prst="rect">
            <a:avLst/>
          </a:prstGeom>
        </p:spPr>
      </p:pic>
      <p:pic>
        <p:nvPicPr>
          <p:cNvPr id="26" name="Picture 25">
            <a:extLst>
              <a:ext uri="{FF2B5EF4-FFF2-40B4-BE49-F238E27FC236}">
                <a16:creationId xmlns:a16="http://schemas.microsoft.com/office/drawing/2014/main" id="{771D526E-C4DD-1B4F-A381-C91E1FC31E1E}"/>
              </a:ext>
            </a:extLst>
          </p:cNvPr>
          <p:cNvPicPr>
            <a:picLocks noChangeAspect="1"/>
          </p:cNvPicPr>
          <p:nvPr/>
        </p:nvPicPr>
        <p:blipFill rotWithShape="1">
          <a:blip r:embed="rId9">
            <a:extLst>
              <a:ext uri="{28A0092B-C50C-407E-A947-70E740481C1C}">
                <a14:useLocalDpi xmlns:a14="http://schemas.microsoft.com/office/drawing/2010/main" val="0"/>
              </a:ext>
            </a:extLst>
          </a:blip>
          <a:srcRect l="19356" t="8334" r="24689" b="11040"/>
          <a:stretch/>
        </p:blipFill>
        <p:spPr>
          <a:xfrm>
            <a:off x="7562896" y="1066629"/>
            <a:ext cx="1158933" cy="1539655"/>
          </a:xfrm>
          <a:prstGeom prst="rect">
            <a:avLst/>
          </a:prstGeom>
        </p:spPr>
      </p:pic>
      <p:pic>
        <p:nvPicPr>
          <p:cNvPr id="28" name="Picture 27">
            <a:extLst>
              <a:ext uri="{FF2B5EF4-FFF2-40B4-BE49-F238E27FC236}">
                <a16:creationId xmlns:a16="http://schemas.microsoft.com/office/drawing/2014/main" id="{06525F26-5CEC-7145-9634-9FCF2E5D91EC}"/>
              </a:ext>
            </a:extLst>
          </p:cNvPr>
          <p:cNvPicPr>
            <a:picLocks noChangeAspect="1"/>
          </p:cNvPicPr>
          <p:nvPr/>
        </p:nvPicPr>
        <p:blipFill rotWithShape="1">
          <a:blip r:embed="rId10">
            <a:extLst>
              <a:ext uri="{28A0092B-C50C-407E-A947-70E740481C1C}">
                <a14:useLocalDpi xmlns:a14="http://schemas.microsoft.com/office/drawing/2010/main" val="0"/>
              </a:ext>
            </a:extLst>
          </a:blip>
          <a:srcRect l="26924" t="8334" r="26342" b="11040"/>
          <a:stretch/>
        </p:blipFill>
        <p:spPr>
          <a:xfrm>
            <a:off x="10688640" y="993113"/>
            <a:ext cx="1133672" cy="1803254"/>
          </a:xfrm>
          <a:prstGeom prst="rect">
            <a:avLst/>
          </a:prstGeom>
        </p:spPr>
      </p:pic>
      <p:pic>
        <p:nvPicPr>
          <p:cNvPr id="30" name="Picture 29">
            <a:extLst>
              <a:ext uri="{FF2B5EF4-FFF2-40B4-BE49-F238E27FC236}">
                <a16:creationId xmlns:a16="http://schemas.microsoft.com/office/drawing/2014/main" id="{8937570A-B5D4-1B46-91F5-B29BD6ADCE55}"/>
              </a:ext>
            </a:extLst>
          </p:cNvPr>
          <p:cNvPicPr>
            <a:picLocks noChangeAspect="1"/>
          </p:cNvPicPr>
          <p:nvPr/>
        </p:nvPicPr>
        <p:blipFill rotWithShape="1">
          <a:blip r:embed="rId11">
            <a:extLst>
              <a:ext uri="{28A0092B-C50C-407E-A947-70E740481C1C}">
                <a14:useLocalDpi xmlns:a14="http://schemas.microsoft.com/office/drawing/2010/main" val="0"/>
              </a:ext>
            </a:extLst>
          </a:blip>
          <a:srcRect l="21565" t="6956" r="22215" b="11040"/>
          <a:stretch/>
        </p:blipFill>
        <p:spPr>
          <a:xfrm>
            <a:off x="8574429" y="1066629"/>
            <a:ext cx="1186242" cy="1595315"/>
          </a:xfrm>
          <a:prstGeom prst="rect">
            <a:avLst/>
          </a:prstGeom>
        </p:spPr>
      </p:pic>
      <p:pic>
        <p:nvPicPr>
          <p:cNvPr id="32" name="Picture 31">
            <a:extLst>
              <a:ext uri="{FF2B5EF4-FFF2-40B4-BE49-F238E27FC236}">
                <a16:creationId xmlns:a16="http://schemas.microsoft.com/office/drawing/2014/main" id="{D129CA38-0532-3448-A5C5-22986FF48F32}"/>
              </a:ext>
            </a:extLst>
          </p:cNvPr>
          <p:cNvPicPr>
            <a:picLocks noChangeAspect="1"/>
          </p:cNvPicPr>
          <p:nvPr/>
        </p:nvPicPr>
        <p:blipFill rotWithShape="1">
          <a:blip r:embed="rId12">
            <a:extLst>
              <a:ext uri="{28A0092B-C50C-407E-A947-70E740481C1C}">
                <a14:useLocalDpi xmlns:a14="http://schemas.microsoft.com/office/drawing/2010/main" val="0"/>
              </a:ext>
            </a:extLst>
          </a:blip>
          <a:srcRect l="21564" t="8334" r="25126" b="11040"/>
          <a:stretch/>
        </p:blipFill>
        <p:spPr>
          <a:xfrm>
            <a:off x="8818908" y="4612743"/>
            <a:ext cx="990412" cy="1381066"/>
          </a:xfrm>
          <a:prstGeom prst="rect">
            <a:avLst/>
          </a:prstGeom>
        </p:spPr>
      </p:pic>
      <p:pic>
        <p:nvPicPr>
          <p:cNvPr id="34" name="Picture 33">
            <a:extLst>
              <a:ext uri="{FF2B5EF4-FFF2-40B4-BE49-F238E27FC236}">
                <a16:creationId xmlns:a16="http://schemas.microsoft.com/office/drawing/2014/main" id="{6E52A4A9-F911-5C4D-9BD2-F525B465A7BC}"/>
              </a:ext>
            </a:extLst>
          </p:cNvPr>
          <p:cNvPicPr>
            <a:picLocks noChangeAspect="1"/>
          </p:cNvPicPr>
          <p:nvPr/>
        </p:nvPicPr>
        <p:blipFill rotWithShape="1">
          <a:blip r:embed="rId13">
            <a:extLst>
              <a:ext uri="{28A0092B-C50C-407E-A947-70E740481C1C}">
                <a14:useLocalDpi xmlns:a14="http://schemas.microsoft.com/office/drawing/2010/main" val="0"/>
              </a:ext>
            </a:extLst>
          </a:blip>
          <a:srcRect l="21565" t="8334" r="24689" b="11040"/>
          <a:stretch/>
        </p:blipFill>
        <p:spPr>
          <a:xfrm>
            <a:off x="9628140" y="4639384"/>
            <a:ext cx="1030445" cy="1425231"/>
          </a:xfrm>
          <a:prstGeom prst="rect">
            <a:avLst/>
          </a:prstGeom>
        </p:spPr>
      </p:pic>
      <p:pic>
        <p:nvPicPr>
          <p:cNvPr id="23" name="Picture 22">
            <a:extLst>
              <a:ext uri="{FF2B5EF4-FFF2-40B4-BE49-F238E27FC236}">
                <a16:creationId xmlns:a16="http://schemas.microsoft.com/office/drawing/2014/main" id="{45C5FDB1-97BA-8C45-B12D-EB0C41448D1E}"/>
              </a:ext>
            </a:extLst>
          </p:cNvPr>
          <p:cNvPicPr>
            <a:picLocks noChangeAspect="1"/>
          </p:cNvPicPr>
          <p:nvPr/>
        </p:nvPicPr>
        <p:blipFill>
          <a:blip r:embed="rId14"/>
          <a:stretch>
            <a:fillRect/>
          </a:stretch>
        </p:blipFill>
        <p:spPr>
          <a:xfrm>
            <a:off x="3171873" y="3755551"/>
            <a:ext cx="1910821" cy="745220"/>
          </a:xfrm>
          <a:prstGeom prst="rect">
            <a:avLst/>
          </a:prstGeom>
        </p:spPr>
      </p:pic>
      <p:pic>
        <p:nvPicPr>
          <p:cNvPr id="13" name="Picture 12">
            <a:extLst>
              <a:ext uri="{FF2B5EF4-FFF2-40B4-BE49-F238E27FC236}">
                <a16:creationId xmlns:a16="http://schemas.microsoft.com/office/drawing/2014/main" id="{93712004-9603-6246-B80D-5BD33A2D27F6}"/>
              </a:ext>
            </a:extLst>
          </p:cNvPr>
          <p:cNvPicPr>
            <a:picLocks noChangeAspect="1"/>
          </p:cNvPicPr>
          <p:nvPr/>
        </p:nvPicPr>
        <p:blipFill>
          <a:blip r:embed="rId15"/>
          <a:stretch>
            <a:fillRect/>
          </a:stretch>
        </p:blipFill>
        <p:spPr>
          <a:xfrm>
            <a:off x="3980365" y="2853771"/>
            <a:ext cx="1031892" cy="849188"/>
          </a:xfrm>
          <a:prstGeom prst="rect">
            <a:avLst/>
          </a:prstGeom>
        </p:spPr>
      </p:pic>
      <p:pic>
        <p:nvPicPr>
          <p:cNvPr id="19" name="Picture 18">
            <a:extLst>
              <a:ext uri="{FF2B5EF4-FFF2-40B4-BE49-F238E27FC236}">
                <a16:creationId xmlns:a16="http://schemas.microsoft.com/office/drawing/2014/main" id="{F10DC3E2-3C3A-0546-840F-3B8C638959FC}"/>
              </a:ext>
            </a:extLst>
          </p:cNvPr>
          <p:cNvPicPr>
            <a:picLocks noChangeAspect="1"/>
          </p:cNvPicPr>
          <p:nvPr/>
        </p:nvPicPr>
        <p:blipFill rotWithShape="1">
          <a:blip r:embed="rId16">
            <a:extLst>
              <a:ext uri="{28A0092B-C50C-407E-A947-70E740481C1C}">
                <a14:useLocalDpi xmlns:a14="http://schemas.microsoft.com/office/drawing/2010/main" val="0"/>
              </a:ext>
            </a:extLst>
          </a:blip>
          <a:srcRect l="23363" t="8334" r="23384" b="8334"/>
          <a:stretch/>
        </p:blipFill>
        <p:spPr>
          <a:xfrm>
            <a:off x="10444837" y="4693077"/>
            <a:ext cx="1042444" cy="1504010"/>
          </a:xfrm>
          <a:prstGeom prst="rect">
            <a:avLst/>
          </a:prstGeom>
        </p:spPr>
      </p:pic>
      <p:pic>
        <p:nvPicPr>
          <p:cNvPr id="25" name="Picture 24">
            <a:extLst>
              <a:ext uri="{FF2B5EF4-FFF2-40B4-BE49-F238E27FC236}">
                <a16:creationId xmlns:a16="http://schemas.microsoft.com/office/drawing/2014/main" id="{623CED70-0EE5-F34B-94AA-94A20EE3E446}"/>
              </a:ext>
            </a:extLst>
          </p:cNvPr>
          <p:cNvPicPr>
            <a:picLocks noChangeAspect="1"/>
          </p:cNvPicPr>
          <p:nvPr/>
        </p:nvPicPr>
        <p:blipFill rotWithShape="1">
          <a:blip r:embed="rId17">
            <a:extLst>
              <a:ext uri="{28A0092B-C50C-407E-A947-70E740481C1C}">
                <a14:useLocalDpi xmlns:a14="http://schemas.microsoft.com/office/drawing/2010/main" val="0"/>
              </a:ext>
            </a:extLst>
          </a:blip>
          <a:srcRect l="21310" t="7463" r="24186" b="9783"/>
          <a:stretch/>
        </p:blipFill>
        <p:spPr>
          <a:xfrm>
            <a:off x="11243459" y="4651577"/>
            <a:ext cx="1133671" cy="1587010"/>
          </a:xfrm>
          <a:prstGeom prst="rect">
            <a:avLst/>
          </a:prstGeom>
        </p:spPr>
      </p:pic>
      <p:pic>
        <p:nvPicPr>
          <p:cNvPr id="27" name="Picture 26">
            <a:extLst>
              <a:ext uri="{FF2B5EF4-FFF2-40B4-BE49-F238E27FC236}">
                <a16:creationId xmlns:a16="http://schemas.microsoft.com/office/drawing/2014/main" id="{897C80CE-1D46-2A49-BD28-F568A893E42B}"/>
              </a:ext>
            </a:extLst>
          </p:cNvPr>
          <p:cNvPicPr>
            <a:picLocks noChangeAspect="1"/>
          </p:cNvPicPr>
          <p:nvPr/>
        </p:nvPicPr>
        <p:blipFill>
          <a:blip r:embed="rId18"/>
          <a:stretch>
            <a:fillRect/>
          </a:stretch>
        </p:blipFill>
        <p:spPr>
          <a:xfrm>
            <a:off x="3085085" y="1772311"/>
            <a:ext cx="7620000" cy="4508500"/>
          </a:xfrm>
          <a:prstGeom prst="rect">
            <a:avLst/>
          </a:prstGeom>
        </p:spPr>
      </p:pic>
      <p:pic>
        <p:nvPicPr>
          <p:cNvPr id="7" name="Picture 6">
            <a:extLst>
              <a:ext uri="{FF2B5EF4-FFF2-40B4-BE49-F238E27FC236}">
                <a16:creationId xmlns:a16="http://schemas.microsoft.com/office/drawing/2014/main" id="{2526C9D3-4F6F-E242-B749-121F3629685B}"/>
              </a:ext>
            </a:extLst>
          </p:cNvPr>
          <p:cNvPicPr>
            <a:picLocks noChangeAspect="1"/>
          </p:cNvPicPr>
          <p:nvPr/>
        </p:nvPicPr>
        <p:blipFill rotWithShape="1">
          <a:blip r:embed="rId19">
            <a:extLst>
              <a:ext uri="{28A0092B-C50C-407E-A947-70E740481C1C}">
                <a14:useLocalDpi xmlns:a14="http://schemas.microsoft.com/office/drawing/2010/main" val="0"/>
              </a:ext>
            </a:extLst>
          </a:blip>
          <a:srcRect l="20382" t="6426" r="23678" b="8406"/>
          <a:stretch/>
        </p:blipFill>
        <p:spPr>
          <a:xfrm>
            <a:off x="5058732" y="4566794"/>
            <a:ext cx="915117" cy="1281017"/>
          </a:xfrm>
          <a:prstGeom prst="rect">
            <a:avLst/>
          </a:prstGeom>
        </p:spPr>
      </p:pic>
      <p:pic>
        <p:nvPicPr>
          <p:cNvPr id="8" name="Picture 7">
            <a:extLst>
              <a:ext uri="{FF2B5EF4-FFF2-40B4-BE49-F238E27FC236}">
                <a16:creationId xmlns:a16="http://schemas.microsoft.com/office/drawing/2014/main" id="{8C3615DE-0B35-A940-A401-0609E67DF9BF}"/>
              </a:ext>
            </a:extLst>
          </p:cNvPr>
          <p:cNvPicPr>
            <a:picLocks noChangeAspect="1"/>
          </p:cNvPicPr>
          <p:nvPr/>
        </p:nvPicPr>
        <p:blipFill>
          <a:blip r:embed="rId20"/>
          <a:stretch>
            <a:fillRect/>
          </a:stretch>
        </p:blipFill>
        <p:spPr>
          <a:xfrm>
            <a:off x="5900719" y="4600308"/>
            <a:ext cx="815787" cy="1207100"/>
          </a:xfrm>
          <a:prstGeom prst="rect">
            <a:avLst/>
          </a:prstGeom>
        </p:spPr>
      </p:pic>
      <p:pic>
        <p:nvPicPr>
          <p:cNvPr id="11" name="Picture 10">
            <a:extLst>
              <a:ext uri="{FF2B5EF4-FFF2-40B4-BE49-F238E27FC236}">
                <a16:creationId xmlns:a16="http://schemas.microsoft.com/office/drawing/2014/main" id="{AA77CC4D-FB88-5347-B0F0-782A6340A6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89454" y="4624716"/>
            <a:ext cx="1185625" cy="1166655"/>
          </a:xfrm>
          <a:prstGeom prst="rect">
            <a:avLst/>
          </a:prstGeom>
        </p:spPr>
      </p:pic>
      <p:pic>
        <p:nvPicPr>
          <p:cNvPr id="16" name="Picture 15">
            <a:extLst>
              <a:ext uri="{FF2B5EF4-FFF2-40B4-BE49-F238E27FC236}">
                <a16:creationId xmlns:a16="http://schemas.microsoft.com/office/drawing/2014/main" id="{DB969143-F10A-F340-863E-11D95848E0A2}"/>
              </a:ext>
            </a:extLst>
          </p:cNvPr>
          <p:cNvPicPr>
            <a:picLocks noChangeAspect="1"/>
          </p:cNvPicPr>
          <p:nvPr/>
        </p:nvPicPr>
        <p:blipFill rotWithShape="1">
          <a:blip r:embed="rId22">
            <a:extLst>
              <a:ext uri="{28A0092B-C50C-407E-A947-70E740481C1C}">
                <a14:useLocalDpi xmlns:a14="http://schemas.microsoft.com/office/drawing/2010/main" val="0"/>
              </a:ext>
            </a:extLst>
          </a:blip>
          <a:srcRect l="20037" t="6426" r="22198" b="8406"/>
          <a:stretch/>
        </p:blipFill>
        <p:spPr>
          <a:xfrm>
            <a:off x="4325920" y="4553363"/>
            <a:ext cx="929420" cy="1259941"/>
          </a:xfrm>
          <a:prstGeom prst="rect">
            <a:avLst/>
          </a:prstGeom>
        </p:spPr>
      </p:pic>
    </p:spTree>
    <p:extLst>
      <p:ext uri="{BB962C8B-B14F-4D97-AF65-F5344CB8AC3E}">
        <p14:creationId xmlns:p14="http://schemas.microsoft.com/office/powerpoint/2010/main" val="145298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C7D12-CDFF-D01E-72E3-EB3B3220F585}"/>
              </a:ext>
            </a:extLst>
          </p:cNvPr>
          <p:cNvPicPr>
            <a:picLocks noChangeAspect="1"/>
          </p:cNvPicPr>
          <p:nvPr/>
        </p:nvPicPr>
        <p:blipFill rotWithShape="1">
          <a:blip r:embed="rId2">
            <a:extLst>
              <a:ext uri="{28A0092B-C50C-407E-A947-70E740481C1C}">
                <a14:useLocalDpi xmlns:a14="http://schemas.microsoft.com/office/drawing/2010/main" val="0"/>
              </a:ext>
            </a:extLst>
          </a:blip>
          <a:srcRect l="20037" t="6426" r="22198" b="8406"/>
          <a:stretch/>
        </p:blipFill>
        <p:spPr>
          <a:xfrm>
            <a:off x="856210" y="602808"/>
            <a:ext cx="3966310" cy="5376812"/>
          </a:xfrm>
          <a:prstGeom prst="rect">
            <a:avLst/>
          </a:prstGeom>
        </p:spPr>
      </p:pic>
      <p:sp>
        <p:nvSpPr>
          <p:cNvPr id="3" name="Google Shape;651;p18">
            <a:extLst>
              <a:ext uri="{FF2B5EF4-FFF2-40B4-BE49-F238E27FC236}">
                <a16:creationId xmlns:a16="http://schemas.microsoft.com/office/drawing/2014/main" id="{0C0E56D2-75E3-B8E2-8366-C7E4234E1124}"/>
              </a:ext>
            </a:extLst>
          </p:cNvPr>
          <p:cNvSpPr txBox="1"/>
          <p:nvPr/>
        </p:nvSpPr>
        <p:spPr>
          <a:xfrm>
            <a:off x="4822520" y="1565937"/>
            <a:ext cx="6654884" cy="1610127"/>
          </a:xfrm>
          <a:prstGeom prst="rect">
            <a:avLst/>
          </a:prstGeom>
          <a:solidFill>
            <a:schemeClr val="lt1"/>
          </a:solidFill>
          <a:ln>
            <a:noFill/>
          </a:ln>
        </p:spPr>
        <p:txBody>
          <a:bodyPr spcFirstLastPara="1" wrap="square" lIns="91433" tIns="45700" rIns="91433" bIns="45700" anchor="t" anchorCtr="0">
            <a:noAutofit/>
          </a:bodyPr>
          <a:lstStyle/>
          <a:p>
            <a:pPr marL="237061" indent="-237061" algn="ctr">
              <a:lnSpc>
                <a:spcPct val="90000"/>
              </a:lnSpc>
              <a:buClr>
                <a:schemeClr val="dk1"/>
              </a:buClr>
              <a:buSzPts val="1700"/>
              <a:buFont typeface="Noto Sans Symbols"/>
              <a:buChar char="✔"/>
            </a:pPr>
            <a:r>
              <a:rPr lang="en" sz="2800" b="1" dirty="0">
                <a:solidFill>
                  <a:schemeClr val="dk1"/>
                </a:solidFill>
                <a:latin typeface="Century Gothic"/>
                <a:ea typeface="Century Gothic"/>
                <a:cs typeface="Century Gothic"/>
                <a:sym typeface="Century Gothic"/>
              </a:rPr>
              <a:t> Is a </a:t>
            </a:r>
            <a:r>
              <a:rPr lang="en" sz="2800" b="1" dirty="0">
                <a:solidFill>
                  <a:srgbClr val="7030A0"/>
                </a:solidFill>
                <a:latin typeface="Century Gothic"/>
                <a:ea typeface="Century Gothic"/>
                <a:cs typeface="Century Gothic"/>
                <a:sym typeface="Century Gothic"/>
              </a:rPr>
              <a:t>gender analysis tool</a:t>
            </a:r>
            <a:r>
              <a:rPr lang="en" sz="2800" b="1" dirty="0">
                <a:solidFill>
                  <a:schemeClr val="dk1"/>
                </a:solidFill>
                <a:latin typeface="Century Gothic"/>
                <a:ea typeface="Century Gothic"/>
                <a:cs typeface="Century Gothic"/>
                <a:sym typeface="Century Gothic"/>
              </a:rPr>
              <a:t> designed to measure the extent of gender- responsiveness of LGUs:</a:t>
            </a:r>
            <a:endParaRPr sz="1800" b="1" dirty="0"/>
          </a:p>
          <a:p>
            <a:pPr marL="237061" indent="-101597" algn="ctr">
              <a:lnSpc>
                <a:spcPct val="90000"/>
              </a:lnSpc>
              <a:spcBef>
                <a:spcPts val="1067"/>
              </a:spcBef>
              <a:buClr>
                <a:schemeClr val="dk1"/>
              </a:buClr>
              <a:buSzPts val="1700"/>
            </a:pPr>
            <a:endParaRPr sz="2800" b="1" dirty="0">
              <a:solidFill>
                <a:schemeClr val="dk1"/>
              </a:solidFill>
              <a:latin typeface="Century Gothic"/>
              <a:ea typeface="Century Gothic"/>
              <a:cs typeface="Century Gothic"/>
              <a:sym typeface="Century Gothic"/>
            </a:endParaRPr>
          </a:p>
          <a:p>
            <a:pPr marL="237061" indent="-101597" algn="ctr">
              <a:lnSpc>
                <a:spcPct val="90000"/>
              </a:lnSpc>
              <a:spcBef>
                <a:spcPts val="1067"/>
              </a:spcBef>
              <a:buClr>
                <a:schemeClr val="dk1"/>
              </a:buClr>
              <a:buSzPts val="1700"/>
            </a:pPr>
            <a:endParaRPr sz="2800" b="1" dirty="0">
              <a:solidFill>
                <a:schemeClr val="dk1"/>
              </a:solidFill>
              <a:latin typeface="Century Gothic"/>
              <a:ea typeface="Century Gothic"/>
              <a:cs typeface="Century Gothic"/>
              <a:sym typeface="Century Gothic"/>
            </a:endParaRPr>
          </a:p>
          <a:p>
            <a:pPr algn="ctr">
              <a:lnSpc>
                <a:spcPct val="90000"/>
              </a:lnSpc>
              <a:spcBef>
                <a:spcPts val="1067"/>
              </a:spcBef>
              <a:buClr>
                <a:schemeClr val="dk1"/>
              </a:buClr>
              <a:buSzPts val="1700"/>
            </a:pPr>
            <a:endParaRPr sz="2800" b="1" dirty="0">
              <a:solidFill>
                <a:schemeClr val="dk1"/>
              </a:solidFill>
              <a:latin typeface="Century Gothic"/>
              <a:ea typeface="Century Gothic"/>
              <a:cs typeface="Century Gothic"/>
              <a:sym typeface="Century Gothic"/>
            </a:endParaRPr>
          </a:p>
        </p:txBody>
      </p:sp>
      <p:sp>
        <p:nvSpPr>
          <p:cNvPr id="4" name="Google Shape;652;p18">
            <a:extLst>
              <a:ext uri="{FF2B5EF4-FFF2-40B4-BE49-F238E27FC236}">
                <a16:creationId xmlns:a16="http://schemas.microsoft.com/office/drawing/2014/main" id="{053224BF-805E-6C78-0B42-8FF224E30FCF}"/>
              </a:ext>
            </a:extLst>
          </p:cNvPr>
          <p:cNvSpPr/>
          <p:nvPr/>
        </p:nvSpPr>
        <p:spPr>
          <a:xfrm>
            <a:off x="5445136" y="3081806"/>
            <a:ext cx="5890654" cy="984775"/>
          </a:xfrm>
          <a:prstGeom prst="snip2DiagRect">
            <a:avLst>
              <a:gd name="adj1" fmla="val 0"/>
              <a:gd name="adj2" fmla="val 29748"/>
            </a:avLst>
          </a:prstGeom>
          <a:solidFill>
            <a:srgbClr val="6B3B97"/>
          </a:solidFill>
          <a:ln>
            <a:noFill/>
          </a:ln>
          <a:effectLst>
            <a:outerShdw blurRad="57150" dist="19050" dir="5400000" algn="ctr" rotWithShape="0">
              <a:srgbClr val="000000">
                <a:alpha val="62352"/>
              </a:srgbClr>
            </a:outerShdw>
          </a:effectLst>
        </p:spPr>
        <p:txBody>
          <a:bodyPr spcFirstLastPara="1" wrap="square" lIns="91433" tIns="45700" rIns="91433" bIns="45700" anchor="ctr" anchorCtr="0">
            <a:noAutofit/>
          </a:bodyPr>
          <a:lstStyle/>
          <a:p>
            <a:pPr marL="287859">
              <a:buClr>
                <a:srgbClr val="FFFFFF"/>
              </a:buClr>
              <a:buSzPts val="1500"/>
            </a:pPr>
            <a:r>
              <a:rPr lang="en" sz="2800" b="1">
                <a:solidFill>
                  <a:srgbClr val="FFFFFF"/>
                </a:solidFill>
                <a:latin typeface="Century Gothic"/>
                <a:ea typeface="Century Gothic"/>
                <a:cs typeface="Century Gothic"/>
                <a:sym typeface="Century Gothic"/>
              </a:rPr>
              <a:t>1. As an organization</a:t>
            </a:r>
            <a:endParaRPr sz="2800" b="1">
              <a:solidFill>
                <a:srgbClr val="FFFFFF"/>
              </a:solidFill>
              <a:latin typeface="Century Gothic"/>
              <a:ea typeface="Century Gothic"/>
              <a:cs typeface="Century Gothic"/>
              <a:sym typeface="Century Gothic"/>
            </a:endParaRPr>
          </a:p>
        </p:txBody>
      </p:sp>
      <p:sp>
        <p:nvSpPr>
          <p:cNvPr id="5" name="Google Shape;653;p18">
            <a:extLst>
              <a:ext uri="{FF2B5EF4-FFF2-40B4-BE49-F238E27FC236}">
                <a16:creationId xmlns:a16="http://schemas.microsoft.com/office/drawing/2014/main" id="{D276C314-CDC2-1618-C4A8-43954E8B3F22}"/>
              </a:ext>
            </a:extLst>
          </p:cNvPr>
          <p:cNvSpPr/>
          <p:nvPr/>
        </p:nvSpPr>
        <p:spPr>
          <a:xfrm>
            <a:off x="5565874" y="4226210"/>
            <a:ext cx="5890656" cy="1356240"/>
          </a:xfrm>
          <a:prstGeom prst="snip2DiagRect">
            <a:avLst>
              <a:gd name="adj1" fmla="val 0"/>
              <a:gd name="adj2" fmla="val 29748"/>
            </a:avLst>
          </a:prstGeom>
          <a:solidFill>
            <a:srgbClr val="6B3B97"/>
          </a:solidFill>
          <a:ln>
            <a:noFill/>
          </a:ln>
          <a:effectLst>
            <a:outerShdw blurRad="57150" dist="19050" dir="5400000" algn="ctr" rotWithShape="0">
              <a:srgbClr val="000000">
                <a:alpha val="62352"/>
              </a:srgbClr>
            </a:outerShdw>
          </a:effectLst>
        </p:spPr>
        <p:txBody>
          <a:bodyPr spcFirstLastPara="1" wrap="square" lIns="91433" tIns="45700" rIns="91433" bIns="45700" anchor="ctr" anchorCtr="0">
            <a:noAutofit/>
          </a:bodyPr>
          <a:lstStyle/>
          <a:p>
            <a:pPr marL="626518" indent="-338658">
              <a:buClr>
                <a:srgbClr val="FFFFFF"/>
              </a:buClr>
              <a:buSzPts val="1500"/>
            </a:pPr>
            <a:r>
              <a:rPr lang="en" sz="2800" b="1" dirty="0">
                <a:solidFill>
                  <a:srgbClr val="FFFFFF"/>
                </a:solidFill>
                <a:latin typeface="Century Gothic"/>
                <a:ea typeface="Century Gothic"/>
                <a:cs typeface="Century Gothic"/>
                <a:sym typeface="Century Gothic"/>
              </a:rPr>
              <a:t>2. In its delivery of basic services and facilities</a:t>
            </a:r>
            <a:endParaRPr sz="1800" dirty="0"/>
          </a:p>
        </p:txBody>
      </p:sp>
    </p:spTree>
    <p:extLst>
      <p:ext uri="{BB962C8B-B14F-4D97-AF65-F5344CB8AC3E}">
        <p14:creationId xmlns:p14="http://schemas.microsoft.com/office/powerpoint/2010/main" val="3002751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20"/>
          <p:cNvSpPr txBox="1"/>
          <p:nvPr/>
        </p:nvSpPr>
        <p:spPr>
          <a:xfrm>
            <a:off x="6833725" y="1389590"/>
            <a:ext cx="3948400" cy="954067"/>
          </a:xfrm>
          <a:prstGeom prst="rect">
            <a:avLst/>
          </a:prstGeom>
          <a:noFill/>
          <a:ln>
            <a:noFill/>
          </a:ln>
        </p:spPr>
        <p:txBody>
          <a:bodyPr spcFirstLastPara="1" wrap="square" lIns="91433" tIns="45700" rIns="91433" bIns="45700" anchor="t" anchorCtr="0">
            <a:spAutoFit/>
          </a:bodyPr>
          <a:lstStyle/>
          <a:p>
            <a:pPr algn="ctr">
              <a:buClr>
                <a:srgbClr val="9900CC"/>
              </a:buClr>
              <a:buSzPts val="1800"/>
            </a:pPr>
            <a:r>
              <a:rPr lang="en" sz="2800" b="1" dirty="0">
                <a:solidFill>
                  <a:srgbClr val="9900CC"/>
                </a:solidFill>
                <a:latin typeface="Avenir Book" panose="02000503020000020003" pitchFamily="2" charset="0"/>
                <a:ea typeface="Cambria"/>
                <a:cs typeface="Cambria"/>
                <a:sym typeface="Cambria"/>
              </a:rPr>
              <a:t>Planning and Development Office</a:t>
            </a:r>
            <a:endParaRPr sz="1600" dirty="0">
              <a:latin typeface="Avenir Book" panose="02000503020000020003" pitchFamily="2" charset="0"/>
            </a:endParaRPr>
          </a:p>
        </p:txBody>
      </p:sp>
      <p:sp>
        <p:nvSpPr>
          <p:cNvPr id="672" name="Google Shape;672;p20"/>
          <p:cNvSpPr/>
          <p:nvPr/>
        </p:nvSpPr>
        <p:spPr>
          <a:xfrm>
            <a:off x="5859689" y="2343657"/>
            <a:ext cx="5896472" cy="923200"/>
          </a:xfrm>
          <a:prstGeom prst="rect">
            <a:avLst/>
          </a:prstGeom>
          <a:noFill/>
          <a:ln>
            <a:noFill/>
          </a:ln>
        </p:spPr>
        <p:txBody>
          <a:bodyPr spcFirstLastPara="1" wrap="square" lIns="91433" tIns="45700" rIns="91433" bIns="45700" anchor="t" anchorCtr="0">
            <a:noAutofit/>
          </a:bodyPr>
          <a:lstStyle/>
          <a:p>
            <a:pPr algn="ctr">
              <a:buSzPts val="1400"/>
            </a:pPr>
            <a:r>
              <a:rPr lang="en" sz="2400" dirty="0">
                <a:latin typeface="Avenir Book" panose="02000503020000020003" pitchFamily="2" charset="0"/>
                <a:ea typeface="Calibri"/>
                <a:cs typeface="Calibri"/>
                <a:sym typeface="Calibri"/>
              </a:rPr>
              <a:t>Directs and facilitates the process of administering the </a:t>
            </a:r>
            <a:r>
              <a:rPr lang="en" sz="2400" dirty="0" err="1">
                <a:latin typeface="Avenir Book" panose="02000503020000020003" pitchFamily="2" charset="0"/>
                <a:ea typeface="Calibri"/>
                <a:cs typeface="Calibri"/>
                <a:sym typeface="Calibri"/>
              </a:rPr>
              <a:t>GeRL</a:t>
            </a:r>
            <a:r>
              <a:rPr lang="en" sz="2400" dirty="0">
                <a:latin typeface="Avenir Book" panose="02000503020000020003" pitchFamily="2" charset="0"/>
                <a:ea typeface="Calibri"/>
                <a:cs typeface="Calibri"/>
                <a:sym typeface="Calibri"/>
              </a:rPr>
              <a:t> Assessment Tool</a:t>
            </a:r>
            <a:endParaRPr sz="1800" dirty="0">
              <a:latin typeface="Avenir Book" panose="02000503020000020003" pitchFamily="2" charset="0"/>
            </a:endParaRPr>
          </a:p>
        </p:txBody>
      </p:sp>
      <p:sp>
        <p:nvSpPr>
          <p:cNvPr id="673" name="Google Shape;673;p20"/>
          <p:cNvSpPr txBox="1"/>
          <p:nvPr/>
        </p:nvSpPr>
        <p:spPr>
          <a:xfrm>
            <a:off x="6231604" y="3672120"/>
            <a:ext cx="5152644" cy="523180"/>
          </a:xfrm>
          <a:prstGeom prst="rect">
            <a:avLst/>
          </a:prstGeom>
          <a:noFill/>
          <a:ln>
            <a:noFill/>
          </a:ln>
        </p:spPr>
        <p:txBody>
          <a:bodyPr spcFirstLastPara="1" wrap="square" lIns="91433" tIns="45700" rIns="91433" bIns="45700" anchor="t" anchorCtr="0">
            <a:spAutoFit/>
          </a:bodyPr>
          <a:lstStyle/>
          <a:p>
            <a:pPr algn="ctr">
              <a:buClr>
                <a:srgbClr val="9900CC"/>
              </a:buClr>
              <a:buSzPts val="1800"/>
            </a:pPr>
            <a:r>
              <a:rPr lang="en" sz="2800" b="1" dirty="0">
                <a:solidFill>
                  <a:srgbClr val="9900CC"/>
                </a:solidFill>
                <a:latin typeface="Avenir Book" panose="02000503020000020003" pitchFamily="2" charset="0"/>
                <a:ea typeface="Cambria"/>
                <a:cs typeface="Cambria"/>
                <a:sym typeface="Cambria"/>
              </a:rPr>
              <a:t>LGU GAD Focal Point System</a:t>
            </a:r>
            <a:endParaRPr sz="1600" dirty="0">
              <a:latin typeface="Avenir Book" panose="02000503020000020003" pitchFamily="2" charset="0"/>
            </a:endParaRPr>
          </a:p>
        </p:txBody>
      </p:sp>
      <p:sp>
        <p:nvSpPr>
          <p:cNvPr id="674" name="Google Shape;674;p20"/>
          <p:cNvSpPr txBox="1"/>
          <p:nvPr/>
        </p:nvSpPr>
        <p:spPr>
          <a:xfrm>
            <a:off x="5647935" y="4195300"/>
            <a:ext cx="6135114" cy="1938952"/>
          </a:xfrm>
          <a:prstGeom prst="rect">
            <a:avLst/>
          </a:prstGeom>
          <a:noFill/>
          <a:ln>
            <a:noFill/>
          </a:ln>
        </p:spPr>
        <p:txBody>
          <a:bodyPr spcFirstLastPara="1" wrap="square" lIns="91433" tIns="45700" rIns="91433" bIns="45700" anchor="t" anchorCtr="0">
            <a:spAutoFit/>
          </a:bodyPr>
          <a:lstStyle/>
          <a:p>
            <a:pPr algn="ctr">
              <a:buSzPts val="1400"/>
            </a:pPr>
            <a:r>
              <a:rPr lang="en" sz="2400" dirty="0">
                <a:latin typeface="Avenir Book" panose="02000503020000020003" pitchFamily="2" charset="0"/>
                <a:ea typeface="Calibri"/>
                <a:cs typeface="Calibri"/>
                <a:sym typeface="Calibri"/>
              </a:rPr>
              <a:t>Shall ensure the maximum participation of the LGU’s different units and organizations, prepare GAD-related documents as reference materials, and document the highlights of the assessment</a:t>
            </a:r>
            <a:endParaRPr sz="1800" dirty="0">
              <a:latin typeface="Avenir Book" panose="02000503020000020003" pitchFamily="2" charset="0"/>
            </a:endParaRPr>
          </a:p>
        </p:txBody>
      </p:sp>
      <p:pic>
        <p:nvPicPr>
          <p:cNvPr id="675" name="Google Shape;675;p20" descr="Government Building Icon at GetDrawings | Free download"/>
          <p:cNvPicPr preferRelativeResize="0"/>
          <p:nvPr/>
        </p:nvPicPr>
        <p:blipFill rotWithShape="1">
          <a:blip r:embed="rId3">
            <a:alphaModFix/>
          </a:blip>
          <a:srcRect/>
          <a:stretch/>
        </p:blipFill>
        <p:spPr>
          <a:xfrm>
            <a:off x="2004694" y="1353464"/>
            <a:ext cx="2841836" cy="2841836"/>
          </a:xfrm>
          <a:prstGeom prst="rect">
            <a:avLst/>
          </a:prstGeom>
          <a:noFill/>
          <a:ln>
            <a:noFill/>
          </a:ln>
        </p:spPr>
      </p:pic>
      <p:sp>
        <p:nvSpPr>
          <p:cNvPr id="676" name="Google Shape;676;p20"/>
          <p:cNvSpPr txBox="1"/>
          <p:nvPr/>
        </p:nvSpPr>
        <p:spPr>
          <a:xfrm>
            <a:off x="1363450" y="4398268"/>
            <a:ext cx="4124325" cy="1533016"/>
          </a:xfrm>
          <a:prstGeom prst="rect">
            <a:avLst/>
          </a:prstGeom>
          <a:noFill/>
          <a:ln>
            <a:noFill/>
          </a:ln>
        </p:spPr>
        <p:txBody>
          <a:bodyPr spcFirstLastPara="1" wrap="square" lIns="91433" tIns="45700" rIns="91433" bIns="45700" anchor="t" anchorCtr="0">
            <a:noAutofit/>
          </a:bodyPr>
          <a:lstStyle/>
          <a:p>
            <a:pPr algn="ctr">
              <a:lnSpc>
                <a:spcPct val="90000"/>
              </a:lnSpc>
              <a:buClr>
                <a:schemeClr val="dk1"/>
              </a:buClr>
              <a:buSzPts val="2100"/>
            </a:pPr>
            <a:r>
              <a:rPr lang="en" sz="2800" b="1" dirty="0">
                <a:solidFill>
                  <a:schemeClr val="dk1"/>
                </a:solidFill>
                <a:latin typeface="Avenir Book" panose="02000503020000020003" pitchFamily="2" charset="0"/>
                <a:ea typeface="Cambria"/>
                <a:cs typeface="Cambria"/>
                <a:sym typeface="Cambria"/>
              </a:rPr>
              <a:t>PROVINCES</a:t>
            </a:r>
            <a:endParaRPr sz="1467" dirty="0">
              <a:latin typeface="Avenir Book" panose="02000503020000020003" pitchFamily="2" charset="0"/>
            </a:endParaRPr>
          </a:p>
          <a:p>
            <a:pPr algn="ctr">
              <a:lnSpc>
                <a:spcPct val="90000"/>
              </a:lnSpc>
              <a:spcBef>
                <a:spcPts val="1067"/>
              </a:spcBef>
              <a:buClr>
                <a:schemeClr val="dk1"/>
              </a:buClr>
              <a:buSzPts val="2100"/>
            </a:pPr>
            <a:r>
              <a:rPr lang="en" sz="2800" b="1" dirty="0">
                <a:solidFill>
                  <a:schemeClr val="dk1"/>
                </a:solidFill>
                <a:latin typeface="Avenir Book" panose="02000503020000020003" pitchFamily="2" charset="0"/>
                <a:ea typeface="Cambria"/>
                <a:cs typeface="Cambria"/>
                <a:sym typeface="Cambria"/>
              </a:rPr>
              <a:t>CITIES</a:t>
            </a:r>
            <a:endParaRPr sz="1467" dirty="0">
              <a:latin typeface="Avenir Book" panose="02000503020000020003" pitchFamily="2" charset="0"/>
            </a:endParaRPr>
          </a:p>
          <a:p>
            <a:pPr algn="ctr">
              <a:lnSpc>
                <a:spcPct val="90000"/>
              </a:lnSpc>
              <a:spcBef>
                <a:spcPts val="1067"/>
              </a:spcBef>
              <a:buClr>
                <a:schemeClr val="dk1"/>
              </a:buClr>
              <a:buSzPts val="2100"/>
            </a:pPr>
            <a:r>
              <a:rPr lang="en" sz="2800" b="1" dirty="0">
                <a:solidFill>
                  <a:schemeClr val="dk1"/>
                </a:solidFill>
                <a:latin typeface="Avenir Book" panose="02000503020000020003" pitchFamily="2" charset="0"/>
                <a:ea typeface="Cambria"/>
                <a:cs typeface="Cambria"/>
                <a:sym typeface="Cambria"/>
              </a:rPr>
              <a:t>MUNICIPALITIES</a:t>
            </a:r>
            <a:endParaRPr sz="2800" b="1" dirty="0">
              <a:solidFill>
                <a:schemeClr val="dk1"/>
              </a:solidFill>
              <a:latin typeface="Avenir Book" panose="02000503020000020003" pitchFamily="2" charset="0"/>
              <a:ea typeface="Cambria"/>
              <a:cs typeface="Cambria"/>
              <a:sym typeface="Cambria"/>
            </a:endParaRPr>
          </a:p>
        </p:txBody>
      </p:sp>
      <p:grpSp>
        <p:nvGrpSpPr>
          <p:cNvPr id="677" name="Google Shape;677;p20"/>
          <p:cNvGrpSpPr/>
          <p:nvPr/>
        </p:nvGrpSpPr>
        <p:grpSpPr>
          <a:xfrm>
            <a:off x="-14173" y="-133367"/>
            <a:ext cx="12206173" cy="970064"/>
            <a:chOff x="-14174" y="-8417"/>
            <a:chExt cx="12206173" cy="513203"/>
          </a:xfrm>
        </p:grpSpPr>
        <p:sp>
          <p:nvSpPr>
            <p:cNvPr id="678" name="Google Shape;678;p20"/>
            <p:cNvSpPr/>
            <p:nvPr/>
          </p:nvSpPr>
          <p:spPr>
            <a:xfrm>
              <a:off x="-14174" y="-3005"/>
              <a:ext cx="11361685" cy="506880"/>
            </a:xfrm>
            <a:custGeom>
              <a:avLst/>
              <a:gdLst/>
              <a:ahLst/>
              <a:cxnLst/>
              <a:rect l="l" t="t" r="r" b="b"/>
              <a:pathLst>
                <a:path w="11279205" h="506880" extrusionOk="0">
                  <a:moveTo>
                    <a:pt x="104" y="502118"/>
                  </a:moveTo>
                  <a:cubicBezTo>
                    <a:pt x="-1122" y="334745"/>
                    <a:pt x="8873" y="167373"/>
                    <a:pt x="7647" y="0"/>
                  </a:cubicBezTo>
                  <a:lnTo>
                    <a:pt x="11279205" y="0"/>
                  </a:lnTo>
                  <a:lnTo>
                    <a:pt x="11063846" y="506880"/>
                  </a:lnTo>
                  <a:lnTo>
                    <a:pt x="104" y="502118"/>
                  </a:lnTo>
                  <a:close/>
                </a:path>
              </a:pathLst>
            </a:custGeom>
            <a:solidFill>
              <a:srgbClr val="7030A0"/>
            </a:solidFill>
            <a:ln>
              <a:noFill/>
            </a:ln>
          </p:spPr>
          <p:txBody>
            <a:bodyPr spcFirstLastPara="1" wrap="square" lIns="91433" tIns="45700" rIns="91433" bIns="45700" anchor="ctr" anchorCtr="0">
              <a:noAutofit/>
            </a:bodyPr>
            <a:lstStyle/>
            <a:p>
              <a:pPr algn="ctr">
                <a:buSzPts val="1400"/>
              </a:pPr>
              <a:endParaRPr sz="1867">
                <a:solidFill>
                  <a:schemeClr val="lt1"/>
                </a:solidFill>
                <a:latin typeface="Calibri"/>
                <a:ea typeface="Calibri"/>
                <a:cs typeface="Calibri"/>
                <a:sym typeface="Calibri"/>
              </a:endParaRPr>
            </a:p>
          </p:txBody>
        </p:sp>
        <p:sp>
          <p:nvSpPr>
            <p:cNvPr id="679" name="Google Shape;679;p20"/>
            <p:cNvSpPr txBox="1"/>
            <p:nvPr/>
          </p:nvSpPr>
          <p:spPr>
            <a:xfrm>
              <a:off x="91497" y="114197"/>
              <a:ext cx="10792558" cy="276783"/>
            </a:xfrm>
            <a:prstGeom prst="rect">
              <a:avLst/>
            </a:prstGeom>
            <a:noFill/>
            <a:ln>
              <a:noFill/>
            </a:ln>
          </p:spPr>
          <p:txBody>
            <a:bodyPr spcFirstLastPara="1" wrap="square" lIns="91433" tIns="45700" rIns="91433" bIns="45700" anchor="t" anchorCtr="0">
              <a:spAutoFit/>
            </a:bodyPr>
            <a:lstStyle/>
            <a:p>
              <a:pPr algn="ctr">
                <a:buSzPts val="2100"/>
              </a:pPr>
              <a:r>
                <a:rPr lang="en" sz="2800" b="1">
                  <a:solidFill>
                    <a:schemeClr val="lt1"/>
                  </a:solidFill>
                  <a:latin typeface="Century Gothic"/>
                  <a:ea typeface="Century Gothic"/>
                  <a:cs typeface="Century Gothic"/>
                  <a:sym typeface="Century Gothic"/>
                </a:rPr>
                <a:t>USERS OF THE GERL ASSESSMENT TOOL</a:t>
              </a:r>
              <a:endParaRPr sz="2800" b="1">
                <a:solidFill>
                  <a:schemeClr val="lt1"/>
                </a:solidFill>
                <a:latin typeface="Century Gothic"/>
                <a:ea typeface="Century Gothic"/>
                <a:cs typeface="Century Gothic"/>
                <a:sym typeface="Century Gothic"/>
              </a:endParaRPr>
            </a:p>
          </p:txBody>
        </p:sp>
        <p:sp>
          <p:nvSpPr>
            <p:cNvPr id="680" name="Google Shape;680;p20"/>
            <p:cNvSpPr/>
            <p:nvPr/>
          </p:nvSpPr>
          <p:spPr>
            <a:xfrm>
              <a:off x="11626387" y="-8417"/>
              <a:ext cx="565612" cy="513203"/>
            </a:xfrm>
            <a:custGeom>
              <a:avLst/>
              <a:gdLst/>
              <a:ahLst/>
              <a:cxnLst/>
              <a:rect l="l" t="t" r="r" b="b"/>
              <a:pathLst>
                <a:path w="427572" h="513203" extrusionOk="0">
                  <a:moveTo>
                    <a:pt x="177498" y="0"/>
                  </a:moveTo>
                  <a:lnTo>
                    <a:pt x="427572" y="5610"/>
                  </a:lnTo>
                  <a:lnTo>
                    <a:pt x="427572" y="507728"/>
                  </a:lnTo>
                  <a:lnTo>
                    <a:pt x="0" y="513203"/>
                  </a:lnTo>
                  <a:lnTo>
                    <a:pt x="177498" y="0"/>
                  </a:lnTo>
                  <a:close/>
                </a:path>
              </a:pathLst>
            </a:custGeom>
            <a:solidFill>
              <a:srgbClr val="C55A11"/>
            </a:solidFill>
            <a:ln>
              <a:noFill/>
            </a:ln>
          </p:spPr>
          <p:txBody>
            <a:bodyPr spcFirstLastPara="1" wrap="square" lIns="91433" tIns="45700" rIns="91433" bIns="45700" anchor="ctr" anchorCtr="0">
              <a:noAutofit/>
            </a:bodyPr>
            <a:lstStyle/>
            <a:p>
              <a:pPr algn="ctr">
                <a:buSzPts val="1400"/>
              </a:pPr>
              <a:endParaRPr sz="1867">
                <a:solidFill>
                  <a:schemeClr val="lt1"/>
                </a:solidFill>
                <a:latin typeface="Calibri"/>
                <a:ea typeface="Calibri"/>
                <a:cs typeface="Calibri"/>
                <a:sym typeface="Calibri"/>
              </a:endParaRPr>
            </a:p>
          </p:txBody>
        </p:sp>
        <p:sp>
          <p:nvSpPr>
            <p:cNvPr id="681" name="Google Shape;681;p20"/>
            <p:cNvSpPr/>
            <p:nvPr/>
          </p:nvSpPr>
          <p:spPr>
            <a:xfrm>
              <a:off x="11195687" y="2076"/>
              <a:ext cx="377121" cy="502118"/>
            </a:xfrm>
            <a:prstGeom prst="parallelogram">
              <a:avLst>
                <a:gd name="adj" fmla="val 59228"/>
              </a:avLst>
            </a:prstGeom>
            <a:solidFill>
              <a:srgbClr val="81B29A"/>
            </a:solidFill>
            <a:ln>
              <a:noFill/>
            </a:ln>
          </p:spPr>
          <p:txBody>
            <a:bodyPr spcFirstLastPara="1" wrap="square" lIns="91433" tIns="45700" rIns="91433" bIns="45700" anchor="ctr" anchorCtr="0">
              <a:noAutofit/>
            </a:bodyPr>
            <a:lstStyle/>
            <a:p>
              <a:pPr algn="ctr">
                <a:buSzPts val="1400"/>
              </a:pPr>
              <a:endParaRPr sz="1867">
                <a:solidFill>
                  <a:schemeClr val="lt1"/>
                </a:solidFill>
                <a:latin typeface="Calibri"/>
                <a:ea typeface="Calibri"/>
                <a:cs typeface="Calibri"/>
                <a:sym typeface="Calibri"/>
              </a:endParaRPr>
            </a:p>
          </p:txBody>
        </p:sp>
        <p:sp>
          <p:nvSpPr>
            <p:cNvPr id="682" name="Google Shape;682;p20"/>
            <p:cNvSpPr/>
            <p:nvPr/>
          </p:nvSpPr>
          <p:spPr>
            <a:xfrm>
              <a:off x="11405927" y="1541"/>
              <a:ext cx="377121" cy="502118"/>
            </a:xfrm>
            <a:prstGeom prst="parallelogram">
              <a:avLst>
                <a:gd name="adj" fmla="val 59228"/>
              </a:avLst>
            </a:prstGeom>
            <a:solidFill>
              <a:srgbClr val="6684BA"/>
            </a:solidFill>
            <a:ln>
              <a:noFill/>
            </a:ln>
          </p:spPr>
          <p:txBody>
            <a:bodyPr spcFirstLastPara="1" wrap="square" lIns="91433" tIns="45700" rIns="91433" bIns="45700" anchor="ctr" anchorCtr="0">
              <a:noAutofit/>
            </a:bodyPr>
            <a:lstStyle/>
            <a:p>
              <a:pPr algn="ctr">
                <a:buSzPts val="1400"/>
              </a:pPr>
              <a:endParaRPr sz="1867">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429140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AFD00-6BA2-AFB6-05AF-7F6EDDCC4BF2}"/>
              </a:ext>
            </a:extLst>
          </p:cNvPr>
          <p:cNvSpPr/>
          <p:nvPr/>
        </p:nvSpPr>
        <p:spPr>
          <a:xfrm>
            <a:off x="1024128" y="562717"/>
            <a:ext cx="11167872" cy="838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p>
        </p:txBody>
      </p:sp>
      <p:pic>
        <p:nvPicPr>
          <p:cNvPr id="3" name="Picture 21">
            <a:extLst>
              <a:ext uri="{FF2B5EF4-FFF2-40B4-BE49-F238E27FC236}">
                <a16:creationId xmlns:a16="http://schemas.microsoft.com/office/drawing/2014/main" id="{717562E8-AF87-07C1-56A3-D6A698506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797" y="103216"/>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70A31E39-944D-E399-6A82-AB749DF37ADD}"/>
              </a:ext>
            </a:extLst>
          </p:cNvPr>
          <p:cNvSpPr txBox="1">
            <a:spLocks noChangeArrowheads="1"/>
          </p:cNvSpPr>
          <p:nvPr/>
        </p:nvSpPr>
        <p:spPr bwMode="auto">
          <a:xfrm>
            <a:off x="10795717" y="730902"/>
            <a:ext cx="528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4000" b="1" dirty="0">
                <a:latin typeface="Century Gothic" panose="020B0502020202020204" pitchFamily="34" charset="0"/>
              </a:rPr>
              <a:t>2</a:t>
            </a:r>
          </a:p>
        </p:txBody>
      </p:sp>
      <p:sp>
        <p:nvSpPr>
          <p:cNvPr id="5" name="TextBox 4">
            <a:extLst>
              <a:ext uri="{FF2B5EF4-FFF2-40B4-BE49-F238E27FC236}">
                <a16:creationId xmlns:a16="http://schemas.microsoft.com/office/drawing/2014/main" id="{AC4CC0E7-6EA8-C615-7EC8-EE247721FA6B}"/>
              </a:ext>
            </a:extLst>
          </p:cNvPr>
          <p:cNvSpPr txBox="1"/>
          <p:nvPr/>
        </p:nvSpPr>
        <p:spPr>
          <a:xfrm>
            <a:off x="1415982" y="621469"/>
            <a:ext cx="8620815" cy="769441"/>
          </a:xfrm>
          <a:prstGeom prst="rect">
            <a:avLst/>
          </a:prstGeom>
          <a:noFill/>
        </p:spPr>
        <p:txBody>
          <a:bodyPr wrap="square" rtlCol="0">
            <a:spAutoFit/>
          </a:bodyPr>
          <a:lstStyle/>
          <a:p>
            <a:pPr algn="ctr"/>
            <a:r>
              <a:rPr lang="en-US" sz="4400" dirty="0">
                <a:solidFill>
                  <a:schemeClr val="bg1"/>
                </a:solidFill>
                <a:latin typeface="Avenir Black"/>
                <a:cs typeface="Avenir Black"/>
              </a:rPr>
              <a:t>Steps in Formulating the GPB</a:t>
            </a:r>
          </a:p>
        </p:txBody>
      </p:sp>
      <p:sp>
        <p:nvSpPr>
          <p:cNvPr id="6" name="Google Shape;520;p35">
            <a:extLst>
              <a:ext uri="{FF2B5EF4-FFF2-40B4-BE49-F238E27FC236}">
                <a16:creationId xmlns:a16="http://schemas.microsoft.com/office/drawing/2014/main" id="{102DE447-EEFC-55DB-9A84-C04607065EF8}"/>
              </a:ext>
            </a:extLst>
          </p:cNvPr>
          <p:cNvSpPr txBox="1">
            <a:spLocks noGrp="1"/>
          </p:cNvSpPr>
          <p:nvPr>
            <p:ph type="sldNum" idx="12"/>
          </p:nvPr>
        </p:nvSpPr>
        <p:spPr>
          <a:xfrm>
            <a:off x="9060180" y="619633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7" name="Google Shape;521;p35">
            <a:extLst>
              <a:ext uri="{FF2B5EF4-FFF2-40B4-BE49-F238E27FC236}">
                <a16:creationId xmlns:a16="http://schemas.microsoft.com/office/drawing/2014/main" id="{28E59C98-4681-5B61-E38B-15C858BB3F32}"/>
              </a:ext>
            </a:extLst>
          </p:cNvPr>
          <p:cNvSpPr txBox="1"/>
          <p:nvPr/>
        </p:nvSpPr>
        <p:spPr>
          <a:xfrm>
            <a:off x="1193828" y="1620875"/>
            <a:ext cx="9065122" cy="12192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t" anchorCtr="0">
            <a:normAutofit/>
          </a:bodyPr>
          <a:lstStyle/>
          <a:p>
            <a:pPr marL="590550" marR="0" lvl="0" indent="-590550" algn="ctr" rtl="0">
              <a:lnSpc>
                <a:spcPct val="90000"/>
              </a:lnSpc>
              <a:spcBef>
                <a:spcPts val="0"/>
              </a:spcBef>
              <a:spcAft>
                <a:spcPts val="0"/>
              </a:spcAft>
              <a:buClr>
                <a:schemeClr val="dk1"/>
              </a:buClr>
              <a:buSzPts val="2500"/>
              <a:buFont typeface="Arial"/>
              <a:buNone/>
            </a:pPr>
            <a:r>
              <a:rPr lang="en-US" sz="2800" b="1" dirty="0">
                <a:solidFill>
                  <a:schemeClr val="dk1"/>
                </a:solidFill>
                <a:latin typeface="Avenir Book" panose="02000503020000020003" pitchFamily="2" charset="0"/>
                <a:ea typeface="Arial Black"/>
                <a:cs typeface="Arial Black"/>
                <a:sym typeface="Arial Black"/>
              </a:rPr>
              <a:t>	</a:t>
            </a:r>
            <a:r>
              <a:rPr lang="en-US" sz="2800" b="1" u="sng" dirty="0">
                <a:solidFill>
                  <a:schemeClr val="dk1"/>
                </a:solidFill>
                <a:latin typeface="Avenir Book" panose="02000503020000020003" pitchFamily="2" charset="0"/>
                <a:ea typeface="Arial Black"/>
                <a:cs typeface="Arial Black"/>
                <a:sym typeface="Arial Black"/>
              </a:rPr>
              <a:t>IDENTIFY APPROPRIATE PAPS TO ADDRESS </a:t>
            </a:r>
            <a:endParaRPr dirty="0">
              <a:latin typeface="Avenir Book" panose="02000503020000020003" pitchFamily="2" charset="0"/>
            </a:endParaRPr>
          </a:p>
          <a:p>
            <a:pPr marL="590550" marR="0" lvl="0" indent="-590550" algn="ctr" rtl="0">
              <a:lnSpc>
                <a:spcPct val="90000"/>
              </a:lnSpc>
              <a:spcBef>
                <a:spcPts val="560"/>
              </a:spcBef>
              <a:spcAft>
                <a:spcPts val="0"/>
              </a:spcAft>
              <a:buClr>
                <a:schemeClr val="dk1"/>
              </a:buClr>
              <a:buSzPts val="2800"/>
              <a:buFont typeface="Arial"/>
              <a:buNone/>
            </a:pPr>
            <a:r>
              <a:rPr lang="en-US" sz="2800" b="1" u="sng" dirty="0">
                <a:solidFill>
                  <a:schemeClr val="dk1"/>
                </a:solidFill>
                <a:latin typeface="Avenir Book" panose="02000503020000020003" pitchFamily="2" charset="0"/>
                <a:ea typeface="Arial Black"/>
                <a:cs typeface="Arial Black"/>
                <a:sym typeface="Arial Black"/>
              </a:rPr>
              <a:t>PRIORITY GENDER ISSUES </a:t>
            </a:r>
            <a:endParaRPr sz="2800" dirty="0">
              <a:solidFill>
                <a:schemeClr val="dk1"/>
              </a:solidFill>
              <a:latin typeface="Avenir Book" panose="02000503020000020003" pitchFamily="2" charset="0"/>
              <a:ea typeface="Arial Black"/>
              <a:cs typeface="Arial Black"/>
              <a:sym typeface="Arial Black"/>
            </a:endParaRPr>
          </a:p>
        </p:txBody>
      </p:sp>
      <p:grpSp>
        <p:nvGrpSpPr>
          <p:cNvPr id="8" name="Google Shape;523;p35">
            <a:extLst>
              <a:ext uri="{FF2B5EF4-FFF2-40B4-BE49-F238E27FC236}">
                <a16:creationId xmlns:a16="http://schemas.microsoft.com/office/drawing/2014/main" id="{244D7912-DE56-EC67-0ADC-C3D4167247AE}"/>
              </a:ext>
            </a:extLst>
          </p:cNvPr>
          <p:cNvGrpSpPr/>
          <p:nvPr/>
        </p:nvGrpSpPr>
        <p:grpSpPr>
          <a:xfrm>
            <a:off x="1298452" y="2678743"/>
            <a:ext cx="9319521" cy="1769766"/>
            <a:chOff x="-137978" y="376835"/>
            <a:chExt cx="12751448" cy="3539531"/>
          </a:xfrm>
        </p:grpSpPr>
        <p:sp>
          <p:nvSpPr>
            <p:cNvPr id="9" name="Google Shape;524;p35">
              <a:extLst>
                <a:ext uri="{FF2B5EF4-FFF2-40B4-BE49-F238E27FC236}">
                  <a16:creationId xmlns:a16="http://schemas.microsoft.com/office/drawing/2014/main" id="{FEAB9217-CFA4-6FBC-C962-7CB894B4636D}"/>
                </a:ext>
              </a:extLst>
            </p:cNvPr>
            <p:cNvSpPr txBox="1"/>
            <p:nvPr/>
          </p:nvSpPr>
          <p:spPr>
            <a:xfrm>
              <a:off x="-137978" y="1404911"/>
              <a:ext cx="12751448" cy="25114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dirty="0">
                  <a:solidFill>
                    <a:srgbClr val="000000"/>
                  </a:solidFill>
                  <a:latin typeface="Avenir Book" panose="02000503020000020003" pitchFamily="2" charset="0"/>
                  <a:sym typeface="Arial"/>
                </a:rPr>
                <a:t>refers to international, and local related laws or plans in advancing gender equality  and women’s empowerment</a:t>
              </a:r>
              <a:endParaRPr sz="2400" dirty="0">
                <a:solidFill>
                  <a:schemeClr val="dk1"/>
                </a:solidFill>
                <a:latin typeface="Avenir Book" panose="02000503020000020003" pitchFamily="2" charset="0"/>
                <a:sym typeface="Arial"/>
              </a:endParaRPr>
            </a:p>
            <a:p>
              <a:pPr marL="0" marR="0" lvl="0" indent="0" algn="l" rtl="0">
                <a:lnSpc>
                  <a:spcPct val="140016"/>
                </a:lnSpc>
                <a:spcBef>
                  <a:spcPts val="0"/>
                </a:spcBef>
                <a:spcAft>
                  <a:spcPts val="0"/>
                </a:spcAft>
                <a:buNone/>
              </a:pPr>
              <a:endParaRPr sz="2400" dirty="0">
                <a:solidFill>
                  <a:srgbClr val="000000"/>
                </a:solidFill>
                <a:latin typeface="Avenir Book" panose="02000503020000020003" pitchFamily="2" charset="0"/>
                <a:ea typeface="Fira Sans Light"/>
                <a:cs typeface="Fira Sans Light"/>
                <a:sym typeface="Fira Sans Light"/>
              </a:endParaRPr>
            </a:p>
          </p:txBody>
        </p:sp>
        <p:sp>
          <p:nvSpPr>
            <p:cNvPr id="10" name="Google Shape;525;p35">
              <a:extLst>
                <a:ext uri="{FF2B5EF4-FFF2-40B4-BE49-F238E27FC236}">
                  <a16:creationId xmlns:a16="http://schemas.microsoft.com/office/drawing/2014/main" id="{A5CEF922-A936-B60C-2A4B-FD303CEE1611}"/>
                </a:ext>
              </a:extLst>
            </p:cNvPr>
            <p:cNvSpPr txBox="1"/>
            <p:nvPr/>
          </p:nvSpPr>
          <p:spPr>
            <a:xfrm>
              <a:off x="-94843" y="376835"/>
              <a:ext cx="6285038" cy="10341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800" b="1" dirty="0">
                  <a:solidFill>
                    <a:srgbClr val="A066CB"/>
                  </a:solidFill>
                  <a:latin typeface="Avenir Black" panose="02000503020000020003" pitchFamily="2" charset="0"/>
                  <a:ea typeface="Arial Black"/>
                  <a:cs typeface="Arial Black"/>
                  <a:sym typeface="Arial Black"/>
                </a:rPr>
                <a:t>GAD Mandate </a:t>
              </a:r>
              <a:endParaRPr sz="2800" b="1" dirty="0">
                <a:solidFill>
                  <a:schemeClr val="dk1"/>
                </a:solidFill>
                <a:latin typeface="Avenir Black" panose="02000503020000020003" pitchFamily="2" charset="0"/>
                <a:ea typeface="Arial Black"/>
                <a:cs typeface="Arial Black"/>
                <a:sym typeface="Arial Black"/>
              </a:endParaRPr>
            </a:p>
          </p:txBody>
        </p:sp>
      </p:grpSp>
      <p:sp>
        <p:nvSpPr>
          <p:cNvPr id="11" name="Google Shape;526;p35">
            <a:extLst>
              <a:ext uri="{FF2B5EF4-FFF2-40B4-BE49-F238E27FC236}">
                <a16:creationId xmlns:a16="http://schemas.microsoft.com/office/drawing/2014/main" id="{167DD52D-92B5-EE8A-3409-5CAF39C373F9}"/>
              </a:ext>
            </a:extLst>
          </p:cNvPr>
          <p:cNvSpPr txBox="1"/>
          <p:nvPr/>
        </p:nvSpPr>
        <p:spPr>
          <a:xfrm>
            <a:off x="1329978" y="4164580"/>
            <a:ext cx="7589189" cy="51706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800" b="1" dirty="0">
                <a:solidFill>
                  <a:srgbClr val="1836B2"/>
                </a:solidFill>
                <a:latin typeface="Avenir Black" panose="02000503020000020003" pitchFamily="2" charset="0"/>
                <a:ea typeface="Arial Black"/>
                <a:cs typeface="Arial Black"/>
                <a:sym typeface="Arial Black"/>
              </a:rPr>
              <a:t>Gender Issues (client/organization-focused) </a:t>
            </a:r>
            <a:endParaRPr sz="2800" b="1" dirty="0">
              <a:solidFill>
                <a:schemeClr val="dk1"/>
              </a:solidFill>
              <a:latin typeface="Avenir Black" panose="02000503020000020003" pitchFamily="2" charset="0"/>
              <a:ea typeface="Arial Black"/>
              <a:cs typeface="Arial Black"/>
              <a:sym typeface="Arial Black"/>
            </a:endParaRPr>
          </a:p>
        </p:txBody>
      </p:sp>
      <p:sp>
        <p:nvSpPr>
          <p:cNvPr id="12" name="Google Shape;527;p35">
            <a:extLst>
              <a:ext uri="{FF2B5EF4-FFF2-40B4-BE49-F238E27FC236}">
                <a16:creationId xmlns:a16="http://schemas.microsoft.com/office/drawing/2014/main" id="{1502D579-AB4C-C48E-34CF-55CE6A3CF061}"/>
              </a:ext>
            </a:extLst>
          </p:cNvPr>
          <p:cNvSpPr txBox="1"/>
          <p:nvPr/>
        </p:nvSpPr>
        <p:spPr>
          <a:xfrm>
            <a:off x="1298452" y="4607778"/>
            <a:ext cx="9690651" cy="1169525"/>
          </a:xfrm>
          <a:prstGeom prst="rect">
            <a:avLst/>
          </a:prstGeom>
          <a:noFill/>
          <a:ln>
            <a:noFill/>
          </a:ln>
        </p:spPr>
        <p:txBody>
          <a:bodyPr spcFirstLastPara="1" wrap="square" lIns="60950" tIns="30450" rIns="60950" bIns="30450" anchor="t" anchorCtr="0">
            <a:spAutoFit/>
          </a:bodyPr>
          <a:lstStyle/>
          <a:p>
            <a:pPr marL="0" marR="0" lvl="0" indent="0" algn="l" rtl="0">
              <a:spcBef>
                <a:spcPts val="0"/>
              </a:spcBef>
              <a:spcAft>
                <a:spcPts val="0"/>
              </a:spcAft>
              <a:buNone/>
            </a:pPr>
            <a:r>
              <a:rPr lang="en-US" sz="2400" dirty="0">
                <a:solidFill>
                  <a:srgbClr val="000000"/>
                </a:solidFill>
                <a:latin typeface="Avenir Book" panose="02000503020000020003" pitchFamily="2" charset="0"/>
                <a:sym typeface="Arial"/>
              </a:rPr>
              <a:t>refer</a:t>
            </a:r>
            <a:r>
              <a:rPr lang="en-US" sz="2400" b="1" dirty="0">
                <a:solidFill>
                  <a:srgbClr val="000000"/>
                </a:solidFill>
                <a:latin typeface="Avenir Book" panose="02000503020000020003" pitchFamily="2" charset="0"/>
                <a:sym typeface="Arial"/>
              </a:rPr>
              <a:t> </a:t>
            </a:r>
            <a:r>
              <a:rPr lang="en-US" sz="2400" dirty="0">
                <a:solidFill>
                  <a:srgbClr val="000000"/>
                </a:solidFill>
                <a:latin typeface="Avenir Book" panose="02000503020000020003" pitchFamily="2" charset="0"/>
                <a:sym typeface="Arial"/>
              </a:rPr>
              <a:t>to the problems and concerns that arise from </a:t>
            </a:r>
            <a:r>
              <a:rPr lang="en-US" sz="2400" b="1" dirty="0">
                <a:solidFill>
                  <a:srgbClr val="000000"/>
                </a:solidFill>
                <a:latin typeface="Avenir Book" panose="02000503020000020003" pitchFamily="2" charset="0"/>
                <a:sym typeface="Arial"/>
              </a:rPr>
              <a:t>unequal status of women and men  </a:t>
            </a:r>
            <a:r>
              <a:rPr lang="en-US" sz="2400" dirty="0">
                <a:solidFill>
                  <a:schemeClr val="dk1"/>
                </a:solidFill>
                <a:latin typeface="Avenir Book" panose="02000503020000020003" pitchFamily="2" charset="0"/>
                <a:sym typeface="Arial"/>
              </a:rPr>
              <a:t>including the differential characteristics, roles and expectations attributed by society to women and men</a:t>
            </a:r>
            <a:endParaRPr sz="1400" dirty="0">
              <a:solidFill>
                <a:schemeClr val="dk1"/>
              </a:solidFill>
              <a:latin typeface="Avenir Book" panose="02000503020000020003" pitchFamily="2" charset="0"/>
              <a:sym typeface="Arial"/>
            </a:endParaRPr>
          </a:p>
        </p:txBody>
      </p:sp>
      <p:sp>
        <p:nvSpPr>
          <p:cNvPr id="13" name="Google Shape;528;p35">
            <a:extLst>
              <a:ext uri="{FF2B5EF4-FFF2-40B4-BE49-F238E27FC236}">
                <a16:creationId xmlns:a16="http://schemas.microsoft.com/office/drawing/2014/main" id="{E072C24F-4A7C-81B4-69CC-9C37853B3C7F}"/>
              </a:ext>
            </a:extLst>
          </p:cNvPr>
          <p:cNvSpPr/>
          <p:nvPr/>
        </p:nvSpPr>
        <p:spPr>
          <a:xfrm>
            <a:off x="0" y="5823937"/>
            <a:ext cx="1281718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Arial Black"/>
                <a:ea typeface="Arial Black"/>
                <a:cs typeface="Arial Black"/>
                <a:sym typeface="Arial Black"/>
              </a:rPr>
              <a:t> (</a:t>
            </a:r>
            <a:r>
              <a:rPr lang="en-US" sz="2400" i="1" dirty="0">
                <a:solidFill>
                  <a:schemeClr val="dk1"/>
                </a:solidFill>
                <a:latin typeface="Arial Black"/>
                <a:ea typeface="Arial Black"/>
                <a:cs typeface="Arial Black"/>
                <a:sym typeface="Arial Black"/>
              </a:rPr>
              <a:t>PAPs may be client-focused or organization- focused)</a:t>
            </a: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5103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C337E-37C2-F484-B278-A8E0425FF79B}"/>
              </a:ext>
            </a:extLst>
          </p:cNvPr>
          <p:cNvSpPr txBox="1"/>
          <p:nvPr/>
        </p:nvSpPr>
        <p:spPr>
          <a:xfrm>
            <a:off x="601249" y="726508"/>
            <a:ext cx="11461315" cy="4832092"/>
          </a:xfrm>
          <a:prstGeom prst="rect">
            <a:avLst/>
          </a:prstGeom>
          <a:noFill/>
        </p:spPr>
        <p:txBody>
          <a:bodyPr wrap="square" rtlCol="0">
            <a:spAutoFit/>
          </a:bodyPr>
          <a:lstStyle/>
          <a:p>
            <a:r>
              <a:rPr lang="en-PH" sz="2800" dirty="0">
                <a:effectLst/>
                <a:latin typeface="Avenir Book" panose="02000503020000020003" pitchFamily="2" charset="0"/>
              </a:rPr>
              <a:t>In identifying GAD PPAs, LGUs shall at all times give priority to those that will address emerging and/or continuing issues and concerns on:</a:t>
            </a:r>
          </a:p>
          <a:p>
            <a:endParaRPr lang="en-PH" sz="2800" dirty="0">
              <a:effectLst/>
              <a:latin typeface="Avenir Book" panose="02000503020000020003" pitchFamily="2" charset="0"/>
            </a:endParaRPr>
          </a:p>
          <a:p>
            <a:pPr marL="514350" indent="-514350">
              <a:buFont typeface="+mj-lt"/>
              <a:buAutoNum type="alphaLcParenR"/>
            </a:pPr>
            <a:r>
              <a:rPr lang="en-PH" sz="2800" dirty="0">
                <a:effectLst/>
                <a:latin typeface="Avenir Book" panose="02000503020000020003" pitchFamily="2" charset="0"/>
              </a:rPr>
              <a:t>Provision of basic services and facilities to protect and fulfill women’s human rights, including their right to protection from all forms of violence;</a:t>
            </a:r>
          </a:p>
          <a:p>
            <a:pPr marL="514350" indent="-514350">
              <a:buFont typeface="+mj-lt"/>
              <a:buAutoNum type="alphaLcParenR"/>
            </a:pPr>
            <a:r>
              <a:rPr lang="en-PH" sz="2800" dirty="0">
                <a:effectLst/>
                <a:latin typeface="Avenir Book" panose="02000503020000020003" pitchFamily="2" charset="0"/>
              </a:rPr>
              <a:t>Women’s economic empowerment, including women’s participation in economic governance;</a:t>
            </a:r>
          </a:p>
          <a:p>
            <a:pPr marL="514350" indent="-514350">
              <a:buFont typeface="+mj-lt"/>
              <a:buAutoNum type="alphaLcParenR"/>
            </a:pPr>
            <a:r>
              <a:rPr lang="en-PH" sz="2800" dirty="0">
                <a:effectLst/>
                <a:latin typeface="Avenir Book" panose="02000503020000020003" pitchFamily="2" charset="0"/>
              </a:rPr>
              <a:t>Participation in local governance and decision-making; and</a:t>
            </a:r>
          </a:p>
          <a:p>
            <a:pPr marL="514350" indent="-514350">
              <a:buFont typeface="+mj-lt"/>
              <a:buAutoNum type="alphaLcParenR"/>
            </a:pPr>
            <a:r>
              <a:rPr lang="en-PH" sz="2800" dirty="0">
                <a:effectLst/>
                <a:latin typeface="Avenir Book" panose="02000503020000020003" pitchFamily="2" charset="0"/>
              </a:rPr>
              <a:t>Other provisions of the MCW.</a:t>
            </a:r>
          </a:p>
          <a:p>
            <a:endParaRPr lang="en-US" sz="2800" dirty="0">
              <a:latin typeface="Avenir Book" panose="02000503020000020003" pitchFamily="2" charset="0"/>
            </a:endParaRPr>
          </a:p>
        </p:txBody>
      </p:sp>
    </p:spTree>
    <p:extLst>
      <p:ext uri="{BB962C8B-B14F-4D97-AF65-F5344CB8AC3E}">
        <p14:creationId xmlns:p14="http://schemas.microsoft.com/office/powerpoint/2010/main" val="104713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AFD00-6BA2-AFB6-05AF-7F6EDDCC4BF2}"/>
              </a:ext>
            </a:extLst>
          </p:cNvPr>
          <p:cNvSpPr/>
          <p:nvPr/>
        </p:nvSpPr>
        <p:spPr>
          <a:xfrm>
            <a:off x="1024128" y="562717"/>
            <a:ext cx="11167872" cy="838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p>
        </p:txBody>
      </p:sp>
      <p:pic>
        <p:nvPicPr>
          <p:cNvPr id="3" name="Picture 21">
            <a:extLst>
              <a:ext uri="{FF2B5EF4-FFF2-40B4-BE49-F238E27FC236}">
                <a16:creationId xmlns:a16="http://schemas.microsoft.com/office/drawing/2014/main" id="{717562E8-AF87-07C1-56A3-D6A698506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797" y="103216"/>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70A31E39-944D-E399-6A82-AB749DF37ADD}"/>
              </a:ext>
            </a:extLst>
          </p:cNvPr>
          <p:cNvSpPr txBox="1">
            <a:spLocks noChangeArrowheads="1"/>
          </p:cNvSpPr>
          <p:nvPr/>
        </p:nvSpPr>
        <p:spPr bwMode="auto">
          <a:xfrm>
            <a:off x="10795717" y="730902"/>
            <a:ext cx="528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4000" b="1" dirty="0">
                <a:latin typeface="Century Gothic" panose="020B0502020202020204" pitchFamily="34" charset="0"/>
              </a:rPr>
              <a:t>3</a:t>
            </a:r>
          </a:p>
        </p:txBody>
      </p:sp>
      <p:sp>
        <p:nvSpPr>
          <p:cNvPr id="5" name="TextBox 4">
            <a:extLst>
              <a:ext uri="{FF2B5EF4-FFF2-40B4-BE49-F238E27FC236}">
                <a16:creationId xmlns:a16="http://schemas.microsoft.com/office/drawing/2014/main" id="{AC4CC0E7-6EA8-C615-7EC8-EE247721FA6B}"/>
              </a:ext>
            </a:extLst>
          </p:cNvPr>
          <p:cNvSpPr txBox="1"/>
          <p:nvPr/>
        </p:nvSpPr>
        <p:spPr>
          <a:xfrm>
            <a:off x="1415982" y="621469"/>
            <a:ext cx="8620815" cy="769441"/>
          </a:xfrm>
          <a:prstGeom prst="rect">
            <a:avLst/>
          </a:prstGeom>
          <a:noFill/>
        </p:spPr>
        <p:txBody>
          <a:bodyPr wrap="square" rtlCol="0">
            <a:spAutoFit/>
          </a:bodyPr>
          <a:lstStyle/>
          <a:p>
            <a:pPr algn="ctr"/>
            <a:r>
              <a:rPr lang="en-US" sz="4400" dirty="0">
                <a:solidFill>
                  <a:schemeClr val="bg1"/>
                </a:solidFill>
                <a:latin typeface="Avenir Black"/>
                <a:cs typeface="Avenir Black"/>
              </a:rPr>
              <a:t>Steps in Formulating the GPB</a:t>
            </a:r>
          </a:p>
        </p:txBody>
      </p:sp>
      <p:pic>
        <p:nvPicPr>
          <p:cNvPr id="6" name="Google Shape;542;p37" descr="E:\CAR GAD Sucom TOTA ppt\ppt icons\download (7).jpg">
            <a:extLst>
              <a:ext uri="{FF2B5EF4-FFF2-40B4-BE49-F238E27FC236}">
                <a16:creationId xmlns:a16="http://schemas.microsoft.com/office/drawing/2014/main" id="{E5483AC5-EEE1-EAC0-EB17-98C58C33789C}"/>
              </a:ext>
            </a:extLst>
          </p:cNvPr>
          <p:cNvPicPr preferRelativeResize="0"/>
          <p:nvPr/>
        </p:nvPicPr>
        <p:blipFill rotWithShape="1">
          <a:blip r:embed="rId3">
            <a:alphaModFix/>
          </a:blip>
          <a:srcRect/>
          <a:stretch/>
        </p:blipFill>
        <p:spPr>
          <a:xfrm>
            <a:off x="1132308" y="4690189"/>
            <a:ext cx="1295400" cy="1295400"/>
          </a:xfrm>
          <a:prstGeom prst="rect">
            <a:avLst/>
          </a:prstGeom>
          <a:noFill/>
          <a:ln>
            <a:noFill/>
          </a:ln>
        </p:spPr>
      </p:pic>
      <p:sp>
        <p:nvSpPr>
          <p:cNvPr id="7" name="Google Shape;543;p37">
            <a:extLst>
              <a:ext uri="{FF2B5EF4-FFF2-40B4-BE49-F238E27FC236}">
                <a16:creationId xmlns:a16="http://schemas.microsoft.com/office/drawing/2014/main" id="{B52C6617-9384-33EA-494F-AA05B2652B40}"/>
              </a:ext>
            </a:extLst>
          </p:cNvPr>
          <p:cNvSpPr txBox="1"/>
          <p:nvPr/>
        </p:nvSpPr>
        <p:spPr>
          <a:xfrm>
            <a:off x="2682285" y="3007399"/>
            <a:ext cx="9154811" cy="350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dk1"/>
                </a:solidFill>
                <a:latin typeface="Avenir Book" panose="02000503020000020003" pitchFamily="2" charset="0"/>
                <a:sym typeface="Arial"/>
              </a:rPr>
              <a:t>At least </a:t>
            </a:r>
            <a:r>
              <a:rPr lang="en-US" sz="2400" b="1" dirty="0">
                <a:solidFill>
                  <a:srgbClr val="0070C0"/>
                </a:solidFill>
                <a:latin typeface="Avenir Book" panose="02000503020000020003" pitchFamily="2" charset="0"/>
                <a:sym typeface="Arial"/>
              </a:rPr>
              <a:t>5% </a:t>
            </a:r>
            <a:r>
              <a:rPr lang="en-US" sz="2400" b="1" dirty="0">
                <a:solidFill>
                  <a:schemeClr val="dk1"/>
                </a:solidFill>
                <a:latin typeface="Avenir Book" panose="02000503020000020003" pitchFamily="2" charset="0"/>
                <a:sym typeface="Arial"/>
              </a:rPr>
              <a:t>of the total LGU budget appropriations authorized under the Annual Budget</a:t>
            </a:r>
            <a:r>
              <a:rPr lang="en-US" sz="2400" dirty="0">
                <a:solidFill>
                  <a:schemeClr val="dk1"/>
                </a:solidFill>
                <a:latin typeface="Avenir Book" panose="02000503020000020003" pitchFamily="2" charset="0"/>
                <a:sym typeface="Arial"/>
              </a:rPr>
              <a:t> shall correspond to activities supporting GAD PPAs.</a:t>
            </a:r>
            <a:endParaRPr dirty="0">
              <a:latin typeface="Avenir Book" panose="02000503020000020003" pitchFamily="2" charset="0"/>
            </a:endParaRPr>
          </a:p>
          <a:p>
            <a:pPr marL="0" marR="0" lvl="0" indent="0" algn="l" rtl="0">
              <a:spcBef>
                <a:spcPts val="0"/>
              </a:spcBef>
              <a:spcAft>
                <a:spcPts val="0"/>
              </a:spcAft>
              <a:buNone/>
            </a:pPr>
            <a:r>
              <a:rPr lang="en-US" sz="2400" dirty="0">
                <a:solidFill>
                  <a:schemeClr val="dk1"/>
                </a:solidFill>
                <a:latin typeface="Avenir Book" panose="02000503020000020003" pitchFamily="2" charset="0"/>
                <a:sym typeface="Arial"/>
              </a:rPr>
              <a:t> </a:t>
            </a:r>
            <a:endParaRPr dirty="0">
              <a:latin typeface="Avenir Book" panose="02000503020000020003" pitchFamily="2" charset="0"/>
            </a:endParaRPr>
          </a:p>
          <a:p>
            <a:pPr marL="0" marR="0" lvl="0" indent="0" algn="l" rtl="0">
              <a:spcBef>
                <a:spcPts val="0"/>
              </a:spcBef>
              <a:spcAft>
                <a:spcPts val="0"/>
              </a:spcAft>
              <a:buNone/>
            </a:pPr>
            <a:r>
              <a:rPr lang="en-US" sz="2400" dirty="0">
                <a:solidFill>
                  <a:schemeClr val="dk1"/>
                </a:solidFill>
                <a:latin typeface="Avenir Book" panose="02000503020000020003" pitchFamily="2" charset="0"/>
                <a:sym typeface="Arial"/>
              </a:rPr>
              <a:t>GAD budget is </a:t>
            </a:r>
            <a:r>
              <a:rPr lang="en-US" sz="2400" b="1" dirty="0">
                <a:solidFill>
                  <a:srgbClr val="0070C0"/>
                </a:solidFill>
                <a:latin typeface="Avenir Book" panose="02000503020000020003" pitchFamily="2" charset="0"/>
                <a:sym typeface="Arial"/>
              </a:rPr>
              <a:t>NOT</a:t>
            </a:r>
            <a:r>
              <a:rPr lang="en-US" sz="2400" dirty="0">
                <a:solidFill>
                  <a:schemeClr val="dk1"/>
                </a:solidFill>
                <a:latin typeface="Avenir Book" panose="02000503020000020003" pitchFamily="2" charset="0"/>
                <a:sym typeface="Arial"/>
              </a:rPr>
              <a:t> an additional budget and it may be drawn  from </a:t>
            </a:r>
            <a:r>
              <a:rPr lang="en-US" sz="2400" b="1" i="1" dirty="0">
                <a:solidFill>
                  <a:srgbClr val="0070C0"/>
                </a:solidFill>
                <a:latin typeface="Avenir Book" panose="02000503020000020003" pitchFamily="2" charset="0"/>
                <a:sym typeface="Arial"/>
              </a:rPr>
              <a:t>MOOE, PS and CO</a:t>
            </a:r>
            <a:r>
              <a:rPr lang="en-US" sz="2400" dirty="0">
                <a:solidFill>
                  <a:schemeClr val="dk1"/>
                </a:solidFill>
                <a:latin typeface="Avenir Book" panose="02000503020000020003" pitchFamily="2" charset="0"/>
                <a:sym typeface="Arial"/>
              </a:rPr>
              <a:t>. </a:t>
            </a:r>
            <a:endParaRPr dirty="0">
              <a:latin typeface="Avenir Book" panose="02000503020000020003" pitchFamily="2" charset="0"/>
            </a:endParaRPr>
          </a:p>
          <a:p>
            <a:pPr marL="0" marR="0" lvl="0" indent="0" algn="l" rtl="0">
              <a:spcBef>
                <a:spcPts val="0"/>
              </a:spcBef>
              <a:spcAft>
                <a:spcPts val="0"/>
              </a:spcAft>
              <a:buNone/>
            </a:pPr>
            <a:endParaRPr sz="2400" dirty="0">
              <a:solidFill>
                <a:schemeClr val="dk1"/>
              </a:solidFill>
              <a:latin typeface="Avenir Book" panose="02000503020000020003" pitchFamily="2" charset="0"/>
              <a:sym typeface="Arial"/>
            </a:endParaRPr>
          </a:p>
          <a:p>
            <a:pPr marL="0" marR="0" lvl="0" indent="0" algn="l" rtl="0">
              <a:spcBef>
                <a:spcPts val="0"/>
              </a:spcBef>
              <a:spcAft>
                <a:spcPts val="0"/>
              </a:spcAft>
              <a:buNone/>
            </a:pPr>
            <a:r>
              <a:rPr lang="en-US" sz="2400" dirty="0">
                <a:solidFill>
                  <a:schemeClr val="dk1"/>
                </a:solidFill>
                <a:latin typeface="Avenir Book" panose="02000503020000020003" pitchFamily="2" charset="0"/>
                <a:sym typeface="Arial"/>
              </a:rPr>
              <a:t>The 5% GAD budget shall endeavor to </a:t>
            </a:r>
            <a:r>
              <a:rPr lang="en-US" sz="2400" b="1" u="sng" dirty="0">
                <a:solidFill>
                  <a:srgbClr val="0070C0"/>
                </a:solidFill>
                <a:latin typeface="Avenir Book" panose="02000503020000020003" pitchFamily="2" charset="0"/>
                <a:sym typeface="Arial"/>
              </a:rPr>
              <a:t>influence the remaining 95% of the LGU budget</a:t>
            </a:r>
            <a:r>
              <a:rPr lang="en-US" sz="2400" dirty="0">
                <a:solidFill>
                  <a:schemeClr val="dk1"/>
                </a:solidFill>
                <a:latin typeface="Avenir Book" panose="02000503020000020003" pitchFamily="2" charset="0"/>
                <a:sym typeface="Arial"/>
              </a:rPr>
              <a:t> toward gender-responsiveness.</a:t>
            </a:r>
            <a:endParaRPr dirty="0">
              <a:latin typeface="Avenir Book" panose="02000503020000020003" pitchFamily="2" charset="0"/>
            </a:endParaRPr>
          </a:p>
        </p:txBody>
      </p:sp>
      <p:pic>
        <p:nvPicPr>
          <p:cNvPr id="8" name="Google Shape;544;p37">
            <a:extLst>
              <a:ext uri="{FF2B5EF4-FFF2-40B4-BE49-F238E27FC236}">
                <a16:creationId xmlns:a16="http://schemas.microsoft.com/office/drawing/2014/main" id="{C0E43FC8-3878-3563-A554-5DC3B1F1DC22}"/>
              </a:ext>
            </a:extLst>
          </p:cNvPr>
          <p:cNvPicPr preferRelativeResize="0"/>
          <p:nvPr/>
        </p:nvPicPr>
        <p:blipFill rotWithShape="1">
          <a:blip r:embed="rId4">
            <a:alphaModFix/>
          </a:blip>
          <a:srcRect/>
          <a:stretch/>
        </p:blipFill>
        <p:spPr>
          <a:xfrm>
            <a:off x="1132308" y="3239194"/>
            <a:ext cx="1123950" cy="1123950"/>
          </a:xfrm>
          <a:prstGeom prst="rect">
            <a:avLst/>
          </a:prstGeom>
          <a:noFill/>
          <a:ln>
            <a:noFill/>
          </a:ln>
        </p:spPr>
      </p:pic>
      <p:sp>
        <p:nvSpPr>
          <p:cNvPr id="9" name="Google Shape;545;p37">
            <a:extLst>
              <a:ext uri="{FF2B5EF4-FFF2-40B4-BE49-F238E27FC236}">
                <a16:creationId xmlns:a16="http://schemas.microsoft.com/office/drawing/2014/main" id="{8AAF8A39-EEBA-E687-7D40-83A00DC2AF42}"/>
              </a:ext>
            </a:extLst>
          </p:cNvPr>
          <p:cNvSpPr txBox="1"/>
          <p:nvPr/>
        </p:nvSpPr>
        <p:spPr>
          <a:xfrm>
            <a:off x="739036" y="1788199"/>
            <a:ext cx="9297761" cy="1219200"/>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t" anchorCtr="0">
            <a:normAutofit lnSpcReduction="10000"/>
          </a:bodyPr>
          <a:lstStyle/>
          <a:p>
            <a:pPr marL="590550" marR="0" lvl="0" indent="-590550" algn="l" rtl="0">
              <a:lnSpc>
                <a:spcPct val="90000"/>
              </a:lnSpc>
              <a:spcBef>
                <a:spcPts val="0"/>
              </a:spcBef>
              <a:spcAft>
                <a:spcPts val="0"/>
              </a:spcAft>
              <a:buClr>
                <a:schemeClr val="dk1"/>
              </a:buClr>
              <a:buSzPts val="2500"/>
              <a:buFont typeface="Arial"/>
              <a:buNone/>
            </a:pPr>
            <a:r>
              <a:rPr lang="en-US" sz="2800" b="1" i="0" u="none" strike="noStrike" cap="none" dirty="0">
                <a:solidFill>
                  <a:schemeClr val="dk1"/>
                </a:solidFill>
                <a:latin typeface="Avenir Book" panose="02000503020000020003" pitchFamily="2" charset="0"/>
                <a:sym typeface="Arial"/>
              </a:rPr>
              <a:t>	</a:t>
            </a:r>
            <a:r>
              <a:rPr lang="en-US" sz="2800" b="1" i="0" u="sng" strike="noStrike" cap="none" dirty="0">
                <a:solidFill>
                  <a:schemeClr val="dk1"/>
                </a:solidFill>
                <a:latin typeface="Avenir Book" panose="02000503020000020003" pitchFamily="2" charset="0"/>
                <a:sym typeface="Arial"/>
              </a:rPr>
              <a:t>GAD Budget</a:t>
            </a:r>
            <a:r>
              <a:rPr lang="en-US" sz="2800" b="1" u="sng" dirty="0">
                <a:solidFill>
                  <a:schemeClr val="dk1"/>
                </a:solidFill>
                <a:latin typeface="Avenir Book" panose="02000503020000020003" pitchFamily="2" charset="0"/>
                <a:sym typeface="Arial"/>
              </a:rPr>
              <a:t> </a:t>
            </a:r>
            <a:r>
              <a:rPr lang="en-US" sz="2800" b="1" dirty="0">
                <a:solidFill>
                  <a:schemeClr val="dk1"/>
                </a:solidFill>
                <a:latin typeface="Avenir Book" panose="02000503020000020003" pitchFamily="2" charset="0"/>
                <a:sym typeface="Arial"/>
              </a:rPr>
              <a:t> is prepared based on the estimated cost of functions and PPAs translated from the demands/ commitments identified in the GAD Plan. </a:t>
            </a:r>
            <a:endParaRPr sz="2800" b="1" i="0" u="none" strike="noStrike" cap="none" dirty="0">
              <a:solidFill>
                <a:schemeClr val="dk1"/>
              </a:solidFill>
              <a:latin typeface="Avenir Book" panose="02000503020000020003" pitchFamily="2" charset="0"/>
              <a:sym typeface="Arial"/>
            </a:endParaRPr>
          </a:p>
        </p:txBody>
      </p:sp>
    </p:spTree>
    <p:extLst>
      <p:ext uri="{BB962C8B-B14F-4D97-AF65-F5344CB8AC3E}">
        <p14:creationId xmlns:p14="http://schemas.microsoft.com/office/powerpoint/2010/main" val="3036245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AFD00-6BA2-AFB6-05AF-7F6EDDCC4BF2}"/>
              </a:ext>
            </a:extLst>
          </p:cNvPr>
          <p:cNvSpPr/>
          <p:nvPr/>
        </p:nvSpPr>
        <p:spPr>
          <a:xfrm>
            <a:off x="1024128" y="562717"/>
            <a:ext cx="11167872" cy="838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p>
        </p:txBody>
      </p:sp>
      <p:pic>
        <p:nvPicPr>
          <p:cNvPr id="3" name="Picture 21">
            <a:extLst>
              <a:ext uri="{FF2B5EF4-FFF2-40B4-BE49-F238E27FC236}">
                <a16:creationId xmlns:a16="http://schemas.microsoft.com/office/drawing/2014/main" id="{717562E8-AF87-07C1-56A3-D6A698506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797" y="103216"/>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70A31E39-944D-E399-6A82-AB749DF37ADD}"/>
              </a:ext>
            </a:extLst>
          </p:cNvPr>
          <p:cNvSpPr txBox="1">
            <a:spLocks noChangeArrowheads="1"/>
          </p:cNvSpPr>
          <p:nvPr/>
        </p:nvSpPr>
        <p:spPr bwMode="auto">
          <a:xfrm>
            <a:off x="10795717" y="730902"/>
            <a:ext cx="528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4000" b="1" dirty="0">
                <a:latin typeface="Century Gothic" panose="020B0502020202020204" pitchFamily="34" charset="0"/>
              </a:rPr>
              <a:t>4</a:t>
            </a:r>
          </a:p>
        </p:txBody>
      </p:sp>
      <p:sp>
        <p:nvSpPr>
          <p:cNvPr id="5" name="TextBox 4">
            <a:extLst>
              <a:ext uri="{FF2B5EF4-FFF2-40B4-BE49-F238E27FC236}">
                <a16:creationId xmlns:a16="http://schemas.microsoft.com/office/drawing/2014/main" id="{AC4CC0E7-6EA8-C615-7EC8-EE247721FA6B}"/>
              </a:ext>
            </a:extLst>
          </p:cNvPr>
          <p:cNvSpPr txBox="1"/>
          <p:nvPr/>
        </p:nvSpPr>
        <p:spPr>
          <a:xfrm>
            <a:off x="1415982" y="621469"/>
            <a:ext cx="8620815" cy="769441"/>
          </a:xfrm>
          <a:prstGeom prst="rect">
            <a:avLst/>
          </a:prstGeom>
          <a:noFill/>
        </p:spPr>
        <p:txBody>
          <a:bodyPr wrap="square" rtlCol="0">
            <a:spAutoFit/>
          </a:bodyPr>
          <a:lstStyle/>
          <a:p>
            <a:pPr algn="ctr"/>
            <a:r>
              <a:rPr lang="en-US" sz="4400" dirty="0">
                <a:solidFill>
                  <a:schemeClr val="bg1"/>
                </a:solidFill>
                <a:latin typeface="Avenir Black"/>
                <a:cs typeface="Avenir Black"/>
              </a:rPr>
              <a:t>Steps in Formulating the GPB</a:t>
            </a:r>
          </a:p>
        </p:txBody>
      </p:sp>
      <p:sp>
        <p:nvSpPr>
          <p:cNvPr id="6" name="Google Shape;551;p38">
            <a:extLst>
              <a:ext uri="{FF2B5EF4-FFF2-40B4-BE49-F238E27FC236}">
                <a16:creationId xmlns:a16="http://schemas.microsoft.com/office/drawing/2014/main" id="{A0155C92-570D-5CCD-F5DD-EDF8497234C0}"/>
              </a:ext>
            </a:extLst>
          </p:cNvPr>
          <p:cNvSpPr/>
          <p:nvPr/>
        </p:nvSpPr>
        <p:spPr>
          <a:xfrm>
            <a:off x="4662919" y="2071915"/>
            <a:ext cx="6397116"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venir Book" panose="02000503020000020003" pitchFamily="2" charset="0"/>
                <a:ea typeface="Arial Black"/>
                <a:cs typeface="Arial Black"/>
                <a:sym typeface="Arial Black"/>
              </a:rPr>
              <a:t>APPLY THE HARMONIZED GAD GUIDELINES to assess the gender responsiveness of major programs and projects</a:t>
            </a:r>
            <a:endParaRPr sz="2800" b="1" dirty="0">
              <a:solidFill>
                <a:schemeClr val="dk1"/>
              </a:solidFill>
              <a:latin typeface="Avenir Book" panose="02000503020000020003" pitchFamily="2" charset="0"/>
              <a:ea typeface="Arial Black"/>
              <a:cs typeface="Arial Black"/>
              <a:sym typeface="Arial Black"/>
            </a:endParaRPr>
          </a:p>
        </p:txBody>
      </p:sp>
      <p:pic>
        <p:nvPicPr>
          <p:cNvPr id="8" name="Google Shape;553;p38">
            <a:extLst>
              <a:ext uri="{FF2B5EF4-FFF2-40B4-BE49-F238E27FC236}">
                <a16:creationId xmlns:a16="http://schemas.microsoft.com/office/drawing/2014/main" id="{9D073C81-984B-0E92-60EF-094694900992}"/>
              </a:ext>
            </a:extLst>
          </p:cNvPr>
          <p:cNvPicPr preferRelativeResize="0"/>
          <p:nvPr/>
        </p:nvPicPr>
        <p:blipFill rotWithShape="1">
          <a:blip r:embed="rId3">
            <a:alphaModFix/>
          </a:blip>
          <a:srcRect/>
          <a:stretch/>
        </p:blipFill>
        <p:spPr>
          <a:xfrm>
            <a:off x="1415982" y="1924791"/>
            <a:ext cx="2783737" cy="3925930"/>
          </a:xfrm>
          <a:prstGeom prst="rect">
            <a:avLst/>
          </a:prstGeom>
          <a:noFill/>
          <a:ln>
            <a:noFill/>
          </a:ln>
        </p:spPr>
      </p:pic>
      <p:sp>
        <p:nvSpPr>
          <p:cNvPr id="9" name="Google Shape;554;p38">
            <a:extLst>
              <a:ext uri="{FF2B5EF4-FFF2-40B4-BE49-F238E27FC236}">
                <a16:creationId xmlns:a16="http://schemas.microsoft.com/office/drawing/2014/main" id="{57C01B6E-ADF0-A1DE-0C46-2944A754D178}"/>
              </a:ext>
            </a:extLst>
          </p:cNvPr>
          <p:cNvSpPr txBox="1"/>
          <p:nvPr/>
        </p:nvSpPr>
        <p:spPr>
          <a:xfrm>
            <a:off x="4592710" y="4044356"/>
            <a:ext cx="7131652" cy="22509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2720"/>
              <a:buFont typeface="Noto Sans Symbols"/>
              <a:buNone/>
            </a:pPr>
            <a:r>
              <a:rPr lang="en-US" sz="3200" dirty="0">
                <a:solidFill>
                  <a:schemeClr val="dk1"/>
                </a:solidFill>
                <a:latin typeface="Avenir Book" panose="02000503020000020003" pitchFamily="2" charset="0"/>
                <a:sym typeface="Arial"/>
              </a:rPr>
              <a:t>Tool used  to ensure that programs and projects undertaken by the government in their various stages are </a:t>
            </a:r>
            <a:endParaRPr sz="3200" dirty="0">
              <a:solidFill>
                <a:schemeClr val="dk1"/>
              </a:solidFill>
              <a:latin typeface="Avenir Book" panose="02000503020000020003" pitchFamily="2" charset="0"/>
              <a:sym typeface="Arial"/>
            </a:endParaRPr>
          </a:p>
          <a:p>
            <a:pPr marL="0" marR="0" lvl="0" indent="0" algn="ctr" rtl="0">
              <a:spcBef>
                <a:spcPts val="1200"/>
              </a:spcBef>
              <a:spcAft>
                <a:spcPts val="0"/>
              </a:spcAft>
              <a:buClr>
                <a:schemeClr val="accent2"/>
              </a:buClr>
              <a:buSzPts val="2720"/>
              <a:buFont typeface="Noto Sans Symbols"/>
              <a:buNone/>
            </a:pPr>
            <a:r>
              <a:rPr lang="en-US" sz="3200" b="1" dirty="0">
                <a:solidFill>
                  <a:srgbClr val="7030A0"/>
                </a:solidFill>
                <a:latin typeface="Avenir Book" panose="02000503020000020003" pitchFamily="2" charset="0"/>
                <a:sym typeface="Arial"/>
              </a:rPr>
              <a:t>gender responsive.</a:t>
            </a:r>
            <a:endParaRPr sz="3200" dirty="0">
              <a:solidFill>
                <a:schemeClr val="dk1"/>
              </a:solidFill>
              <a:latin typeface="Avenir Book" panose="02000503020000020003" pitchFamily="2" charset="0"/>
              <a:sym typeface="Arial"/>
            </a:endParaRPr>
          </a:p>
        </p:txBody>
      </p:sp>
    </p:spTree>
    <p:extLst>
      <p:ext uri="{BB962C8B-B14F-4D97-AF65-F5344CB8AC3E}">
        <p14:creationId xmlns:p14="http://schemas.microsoft.com/office/powerpoint/2010/main" val="2863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59;p39">
            <a:extLst>
              <a:ext uri="{FF2B5EF4-FFF2-40B4-BE49-F238E27FC236}">
                <a16:creationId xmlns:a16="http://schemas.microsoft.com/office/drawing/2014/main" id="{1B7E2D38-7C33-533C-296C-811591553D3B}"/>
              </a:ext>
            </a:extLst>
          </p:cNvPr>
          <p:cNvPicPr preferRelativeResize="0"/>
          <p:nvPr/>
        </p:nvPicPr>
        <p:blipFill rotWithShape="1">
          <a:blip r:embed="rId2">
            <a:alphaModFix/>
          </a:blip>
          <a:srcRect/>
          <a:stretch/>
        </p:blipFill>
        <p:spPr>
          <a:xfrm>
            <a:off x="676406" y="288098"/>
            <a:ext cx="11022904" cy="6012493"/>
          </a:xfrm>
          <a:prstGeom prst="rect">
            <a:avLst/>
          </a:prstGeom>
          <a:solidFill>
            <a:schemeClr val="lt1"/>
          </a:solidFill>
          <a:ln w="25400" cap="flat" cmpd="sng">
            <a:solidFill>
              <a:schemeClr val="accent2"/>
            </a:solidFill>
            <a:prstDash val="solid"/>
            <a:round/>
            <a:headEnd type="none" w="sm" len="sm"/>
            <a:tailEnd type="none" w="sm" len="sm"/>
          </a:ln>
        </p:spPr>
      </p:pic>
    </p:spTree>
    <p:extLst>
      <p:ext uri="{BB962C8B-B14F-4D97-AF65-F5344CB8AC3E}">
        <p14:creationId xmlns:p14="http://schemas.microsoft.com/office/powerpoint/2010/main" val="3118124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64;p40">
            <a:extLst>
              <a:ext uri="{FF2B5EF4-FFF2-40B4-BE49-F238E27FC236}">
                <a16:creationId xmlns:a16="http://schemas.microsoft.com/office/drawing/2014/main" id="{DCD6D330-B8DD-2DC9-6E9E-03C61A3DA177}"/>
              </a:ext>
            </a:extLst>
          </p:cNvPr>
          <p:cNvPicPr preferRelativeResize="0"/>
          <p:nvPr/>
        </p:nvPicPr>
        <p:blipFill rotWithShape="1">
          <a:blip r:embed="rId2">
            <a:alphaModFix/>
          </a:blip>
          <a:srcRect/>
          <a:stretch/>
        </p:blipFill>
        <p:spPr>
          <a:xfrm>
            <a:off x="488516" y="300625"/>
            <a:ext cx="11248372" cy="5987441"/>
          </a:xfrm>
          <a:prstGeom prst="rect">
            <a:avLst/>
          </a:prstGeom>
          <a:solidFill>
            <a:schemeClr val="lt1"/>
          </a:solidFill>
          <a:ln w="25400" cap="flat" cmpd="sng">
            <a:solidFill>
              <a:schemeClr val="accent3"/>
            </a:solidFill>
            <a:prstDash val="solid"/>
            <a:round/>
            <a:headEnd type="none" w="sm" len="sm"/>
            <a:tailEnd type="none" w="sm" len="sm"/>
          </a:ln>
        </p:spPr>
      </p:pic>
    </p:spTree>
    <p:extLst>
      <p:ext uri="{BB962C8B-B14F-4D97-AF65-F5344CB8AC3E}">
        <p14:creationId xmlns:p14="http://schemas.microsoft.com/office/powerpoint/2010/main" val="214187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29212eb659b_1_0"/>
          <p:cNvSpPr txBox="1"/>
          <p:nvPr/>
        </p:nvSpPr>
        <p:spPr>
          <a:xfrm>
            <a:off x="685800" y="2928459"/>
            <a:ext cx="10820400" cy="7848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100" b="1" dirty="0">
                <a:latin typeface="Alatsi"/>
                <a:ea typeface="Alatsi"/>
                <a:cs typeface="Alatsi"/>
                <a:sym typeface="Alatsi"/>
              </a:rPr>
              <a:t>GENERAL GUIDELINES</a:t>
            </a:r>
            <a:endParaRPr sz="5100" b="1" dirty="0">
              <a:latin typeface="Alatsi"/>
              <a:ea typeface="Alatsi"/>
              <a:cs typeface="Alatsi"/>
              <a:sym typeface="Alatsi"/>
            </a:endParaRPr>
          </a:p>
        </p:txBody>
      </p:sp>
      <p:sp>
        <p:nvSpPr>
          <p:cNvPr id="754" name="Google Shape;754;g29212eb659b_1_0"/>
          <p:cNvSpPr/>
          <p:nvPr/>
        </p:nvSpPr>
        <p:spPr>
          <a:xfrm>
            <a:off x="8944992" y="4094783"/>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cxnSp>
        <p:nvCxnSpPr>
          <p:cNvPr id="755" name="Google Shape;755;g29212eb659b_1_0"/>
          <p:cNvCxnSpPr/>
          <p:nvPr/>
        </p:nvCxnSpPr>
        <p:spPr>
          <a:xfrm>
            <a:off x="-173733" y="6040845"/>
            <a:ext cx="4423500" cy="0"/>
          </a:xfrm>
          <a:prstGeom prst="straightConnector1">
            <a:avLst/>
          </a:prstGeom>
          <a:noFill/>
          <a:ln w="114300" cap="flat" cmpd="sng">
            <a:solidFill>
              <a:srgbClr val="9FC3D0"/>
            </a:solidFill>
            <a:prstDash val="solid"/>
            <a:round/>
            <a:headEnd type="none" w="sm" len="sm"/>
            <a:tailEnd type="none" w="sm" len="sm"/>
          </a:ln>
        </p:spPr>
      </p:cxnSp>
      <p:cxnSp>
        <p:nvCxnSpPr>
          <p:cNvPr id="756" name="Google Shape;756;g29212eb659b_1_0"/>
          <p:cNvCxnSpPr/>
          <p:nvPr/>
        </p:nvCxnSpPr>
        <p:spPr>
          <a:xfrm>
            <a:off x="8062775" y="6053750"/>
            <a:ext cx="4293900" cy="0"/>
          </a:xfrm>
          <a:prstGeom prst="straightConnector1">
            <a:avLst/>
          </a:prstGeom>
          <a:noFill/>
          <a:ln w="114300" cap="flat" cmpd="sng">
            <a:solidFill>
              <a:srgbClr val="9FC3D0"/>
            </a:solidFill>
            <a:prstDash val="solid"/>
            <a:round/>
            <a:headEnd type="none" w="sm" len="sm"/>
            <a:tailEnd type="none" w="sm" len="sm"/>
          </a:ln>
        </p:spPr>
      </p:cxnSp>
      <p:sp>
        <p:nvSpPr>
          <p:cNvPr id="757" name="Google Shape;757;g29212eb659b_1_0"/>
          <p:cNvSpPr/>
          <p:nvPr/>
        </p:nvSpPr>
        <p:spPr>
          <a:xfrm>
            <a:off x="-1800225" y="-268186"/>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spTree>
    <p:extLst>
      <p:ext uri="{BB962C8B-B14F-4D97-AF65-F5344CB8AC3E}">
        <p14:creationId xmlns:p14="http://schemas.microsoft.com/office/powerpoint/2010/main" val="3871144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C8B2D79-736F-9440-7AD6-37F50E9CCADA}"/>
              </a:ext>
            </a:extLst>
          </p:cNvPr>
          <p:cNvGraphicFramePr>
            <a:graphicFrameLocks noGrp="1"/>
          </p:cNvGraphicFramePr>
          <p:nvPr>
            <p:extLst>
              <p:ext uri="{D42A27DB-BD31-4B8C-83A1-F6EECF244321}">
                <p14:modId xmlns:p14="http://schemas.microsoft.com/office/powerpoint/2010/main" val="1559689390"/>
              </p:ext>
            </p:extLst>
          </p:nvPr>
        </p:nvGraphicFramePr>
        <p:xfrm>
          <a:off x="884246" y="2449085"/>
          <a:ext cx="10752084" cy="2590800"/>
        </p:xfrm>
        <a:graphic>
          <a:graphicData uri="http://schemas.openxmlformats.org/drawingml/2006/table">
            <a:tbl>
              <a:tblPr firstRow="1" bandRow="1">
                <a:tableStyleId>{85B33DFA-A5B6-40CA-862E-658BEC0B3DE3}</a:tableStyleId>
              </a:tblPr>
              <a:tblGrid>
                <a:gridCol w="3178727">
                  <a:extLst>
                    <a:ext uri="{9D8B030D-6E8A-4147-A177-3AD203B41FA5}">
                      <a16:colId xmlns:a16="http://schemas.microsoft.com/office/drawing/2014/main" val="2701819711"/>
                    </a:ext>
                  </a:extLst>
                </a:gridCol>
                <a:gridCol w="7573357">
                  <a:extLst>
                    <a:ext uri="{9D8B030D-6E8A-4147-A177-3AD203B41FA5}">
                      <a16:colId xmlns:a16="http://schemas.microsoft.com/office/drawing/2014/main" val="1365613628"/>
                    </a:ext>
                  </a:extLst>
                </a:gridCol>
              </a:tblGrid>
              <a:tr h="502395">
                <a:tc>
                  <a:txBody>
                    <a:bodyPr/>
                    <a:lstStyle/>
                    <a:p>
                      <a:pPr algn="ctr"/>
                      <a:r>
                        <a:rPr lang="en-US" sz="2800" dirty="0">
                          <a:solidFill>
                            <a:schemeClr val="bg1"/>
                          </a:solidFill>
                        </a:rPr>
                        <a:t>HGDG Score</a:t>
                      </a:r>
                    </a:p>
                  </a:txBody>
                  <a:tcPr>
                    <a:solidFill>
                      <a:srgbClr val="7030A0"/>
                    </a:solidFill>
                  </a:tcPr>
                </a:tc>
                <a:tc>
                  <a:txBody>
                    <a:bodyPr/>
                    <a:lstStyle/>
                    <a:p>
                      <a:pPr algn="ctr"/>
                      <a:r>
                        <a:rPr lang="en-US" sz="2800" dirty="0">
                          <a:solidFill>
                            <a:schemeClr val="bg1"/>
                          </a:solidFill>
                        </a:rPr>
                        <a:t>Description</a:t>
                      </a:r>
                    </a:p>
                  </a:txBody>
                  <a:tcPr>
                    <a:solidFill>
                      <a:srgbClr val="7030A0"/>
                    </a:solidFill>
                  </a:tcPr>
                </a:tc>
                <a:extLst>
                  <a:ext uri="{0D108BD9-81ED-4DB2-BD59-A6C34878D82A}">
                    <a16:rowId xmlns:a16="http://schemas.microsoft.com/office/drawing/2014/main" val="1401742807"/>
                  </a:ext>
                </a:extLst>
              </a:tr>
              <a:tr h="370840">
                <a:tc>
                  <a:txBody>
                    <a:bodyPr/>
                    <a:lstStyle/>
                    <a:p>
                      <a:pPr algn="ctr"/>
                      <a:r>
                        <a:rPr lang="en-US" sz="2800" dirty="0">
                          <a:solidFill>
                            <a:schemeClr val="bg1"/>
                          </a:solidFill>
                        </a:rPr>
                        <a:t>0 – 3.9</a:t>
                      </a:r>
                    </a:p>
                  </a:txBody>
                  <a:tcPr>
                    <a:solidFill>
                      <a:srgbClr val="7030A0"/>
                    </a:solidFill>
                  </a:tcPr>
                </a:tc>
                <a:tc>
                  <a:txBody>
                    <a:bodyPr/>
                    <a:lstStyle/>
                    <a:p>
                      <a:pPr algn="ctr"/>
                      <a:r>
                        <a:rPr lang="en-US" sz="2800" dirty="0">
                          <a:solidFill>
                            <a:schemeClr val="bg1"/>
                          </a:solidFill>
                        </a:rPr>
                        <a:t>GAD is invisible in the program/project</a:t>
                      </a:r>
                    </a:p>
                  </a:txBody>
                  <a:tcPr>
                    <a:solidFill>
                      <a:srgbClr val="7030A0"/>
                    </a:solidFill>
                  </a:tcPr>
                </a:tc>
                <a:extLst>
                  <a:ext uri="{0D108BD9-81ED-4DB2-BD59-A6C34878D82A}">
                    <a16:rowId xmlns:a16="http://schemas.microsoft.com/office/drawing/2014/main" val="3364911562"/>
                  </a:ext>
                </a:extLst>
              </a:tr>
              <a:tr h="370840">
                <a:tc>
                  <a:txBody>
                    <a:bodyPr/>
                    <a:lstStyle/>
                    <a:p>
                      <a:pPr algn="ctr"/>
                      <a:r>
                        <a:rPr lang="en-US" sz="2800" dirty="0">
                          <a:solidFill>
                            <a:schemeClr val="bg1"/>
                          </a:solidFill>
                        </a:rPr>
                        <a:t>4 – 7.9</a:t>
                      </a:r>
                    </a:p>
                  </a:txBody>
                  <a:tcPr>
                    <a:solidFill>
                      <a:srgbClr val="7030A0"/>
                    </a:solidFill>
                  </a:tcPr>
                </a:tc>
                <a:tc>
                  <a:txBody>
                    <a:bodyPr/>
                    <a:lstStyle/>
                    <a:p>
                      <a:pPr algn="ctr"/>
                      <a:r>
                        <a:rPr lang="en-US" sz="2800" dirty="0">
                          <a:solidFill>
                            <a:schemeClr val="bg1"/>
                          </a:solidFill>
                        </a:rPr>
                        <a:t>The program/project has promising GAD prospects</a:t>
                      </a:r>
                    </a:p>
                  </a:txBody>
                  <a:tcPr>
                    <a:solidFill>
                      <a:srgbClr val="7030A0"/>
                    </a:solidFill>
                  </a:tcPr>
                </a:tc>
                <a:extLst>
                  <a:ext uri="{0D108BD9-81ED-4DB2-BD59-A6C34878D82A}">
                    <a16:rowId xmlns:a16="http://schemas.microsoft.com/office/drawing/2014/main" val="3605402414"/>
                  </a:ext>
                </a:extLst>
              </a:tr>
              <a:tr h="370840">
                <a:tc>
                  <a:txBody>
                    <a:bodyPr/>
                    <a:lstStyle/>
                    <a:p>
                      <a:pPr algn="ctr"/>
                      <a:r>
                        <a:rPr lang="en-US" sz="2800" dirty="0">
                          <a:solidFill>
                            <a:schemeClr val="bg1"/>
                          </a:solidFill>
                        </a:rPr>
                        <a:t>8 – 14.9</a:t>
                      </a:r>
                    </a:p>
                  </a:txBody>
                  <a:tcPr>
                    <a:solidFill>
                      <a:srgbClr val="7030A0"/>
                    </a:solidFill>
                  </a:tcPr>
                </a:tc>
                <a:tc>
                  <a:txBody>
                    <a:bodyPr/>
                    <a:lstStyle/>
                    <a:p>
                      <a:pPr algn="ctr"/>
                      <a:r>
                        <a:rPr lang="en-US" sz="2800" dirty="0">
                          <a:solidFill>
                            <a:schemeClr val="bg1"/>
                          </a:solidFill>
                        </a:rPr>
                        <a:t>The program/project is gender-sensitive</a:t>
                      </a:r>
                    </a:p>
                  </a:txBody>
                  <a:tcPr>
                    <a:solidFill>
                      <a:srgbClr val="7030A0"/>
                    </a:solidFill>
                  </a:tcPr>
                </a:tc>
                <a:extLst>
                  <a:ext uri="{0D108BD9-81ED-4DB2-BD59-A6C34878D82A}">
                    <a16:rowId xmlns:a16="http://schemas.microsoft.com/office/drawing/2014/main" val="2684196821"/>
                  </a:ext>
                </a:extLst>
              </a:tr>
              <a:tr h="370840">
                <a:tc>
                  <a:txBody>
                    <a:bodyPr/>
                    <a:lstStyle/>
                    <a:p>
                      <a:pPr algn="ctr"/>
                      <a:r>
                        <a:rPr lang="en-US" sz="2800" dirty="0">
                          <a:solidFill>
                            <a:schemeClr val="bg1"/>
                          </a:solidFill>
                        </a:rPr>
                        <a:t>15-20</a:t>
                      </a:r>
                    </a:p>
                  </a:txBody>
                  <a:tcPr>
                    <a:solidFill>
                      <a:srgbClr val="7030A0"/>
                    </a:solidFill>
                  </a:tcPr>
                </a:tc>
                <a:tc>
                  <a:txBody>
                    <a:bodyPr/>
                    <a:lstStyle/>
                    <a:p>
                      <a:pPr algn="ctr"/>
                      <a:r>
                        <a:rPr lang="en-US" sz="2800" dirty="0">
                          <a:solidFill>
                            <a:schemeClr val="bg1"/>
                          </a:solidFill>
                        </a:rPr>
                        <a:t>The program/project is gender responsive</a:t>
                      </a:r>
                    </a:p>
                  </a:txBody>
                  <a:tcPr>
                    <a:solidFill>
                      <a:srgbClr val="7030A0"/>
                    </a:solidFill>
                  </a:tcPr>
                </a:tc>
                <a:extLst>
                  <a:ext uri="{0D108BD9-81ED-4DB2-BD59-A6C34878D82A}">
                    <a16:rowId xmlns:a16="http://schemas.microsoft.com/office/drawing/2014/main" val="1738165249"/>
                  </a:ext>
                </a:extLst>
              </a:tr>
            </a:tbl>
          </a:graphicData>
        </a:graphic>
      </p:graphicFrame>
      <p:sp>
        <p:nvSpPr>
          <p:cNvPr id="5" name="Google Shape;571;p41">
            <a:extLst>
              <a:ext uri="{FF2B5EF4-FFF2-40B4-BE49-F238E27FC236}">
                <a16:creationId xmlns:a16="http://schemas.microsoft.com/office/drawing/2014/main" id="{FF1B05C8-7AB6-17A4-4013-EFB751EA5E26}"/>
              </a:ext>
            </a:extLst>
          </p:cNvPr>
          <p:cNvSpPr/>
          <p:nvPr/>
        </p:nvSpPr>
        <p:spPr>
          <a:xfrm>
            <a:off x="1264000" y="668974"/>
            <a:ext cx="9664000" cy="512400"/>
          </a:xfrm>
          <a:prstGeom prst="roundRect">
            <a:avLst>
              <a:gd name="adj" fmla="val 16667"/>
            </a:avLst>
          </a:prstGeom>
          <a:gradFill>
            <a:gsLst>
              <a:gs pos="0">
                <a:srgbClr val="CAAEE8"/>
              </a:gs>
              <a:gs pos="50000">
                <a:srgbClr val="C19FE3"/>
              </a:gs>
              <a:gs pos="100000">
                <a:srgbClr val="B88EE2"/>
              </a:gs>
            </a:gsLst>
            <a:lin ang="5400012"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dk1"/>
                </a:solidFill>
                <a:latin typeface="Arial Black"/>
                <a:ea typeface="Arial Black"/>
                <a:cs typeface="Arial Black"/>
                <a:sym typeface="Arial Black"/>
              </a:rPr>
              <a:t>Attributing PAPs to GAD (LGUs)</a:t>
            </a:r>
            <a:endParaRPr sz="2400" dirty="0">
              <a:solidFill>
                <a:schemeClr val="dk1"/>
              </a:solidFill>
              <a:latin typeface="Arial Black"/>
              <a:ea typeface="Arial Black"/>
              <a:cs typeface="Arial Black"/>
              <a:sym typeface="Arial Black"/>
            </a:endParaRPr>
          </a:p>
        </p:txBody>
      </p:sp>
      <p:sp>
        <p:nvSpPr>
          <p:cNvPr id="7" name="TextBox 6">
            <a:extLst>
              <a:ext uri="{FF2B5EF4-FFF2-40B4-BE49-F238E27FC236}">
                <a16:creationId xmlns:a16="http://schemas.microsoft.com/office/drawing/2014/main" id="{3B75A795-AE55-C9CA-4733-C067BDB9B2DA}"/>
              </a:ext>
            </a:extLst>
          </p:cNvPr>
          <p:cNvSpPr txBox="1"/>
          <p:nvPr/>
        </p:nvSpPr>
        <p:spPr>
          <a:xfrm>
            <a:off x="1264000" y="1669562"/>
            <a:ext cx="9992579" cy="400110"/>
          </a:xfrm>
          <a:prstGeom prst="rect">
            <a:avLst/>
          </a:prstGeom>
          <a:noFill/>
        </p:spPr>
        <p:txBody>
          <a:bodyPr wrap="square">
            <a:spAutoFit/>
          </a:bodyPr>
          <a:lstStyle/>
          <a:p>
            <a:r>
              <a:rPr lang="en-PH" sz="2000" b="0" i="0" dirty="0">
                <a:solidFill>
                  <a:schemeClr val="tx1"/>
                </a:solidFill>
                <a:effectLst/>
                <a:latin typeface="Barlow" pitchFamily="2" charset="77"/>
              </a:rPr>
              <a:t>The use of the HGDG will yield a maximum score of 20 points for each program or project.</a:t>
            </a:r>
            <a:endParaRPr lang="en-US" sz="2000" dirty="0">
              <a:solidFill>
                <a:schemeClr val="tx1"/>
              </a:solidFill>
            </a:endParaRPr>
          </a:p>
        </p:txBody>
      </p:sp>
    </p:spTree>
    <p:extLst>
      <p:ext uri="{BB962C8B-B14F-4D97-AF65-F5344CB8AC3E}">
        <p14:creationId xmlns:p14="http://schemas.microsoft.com/office/powerpoint/2010/main" val="3160246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66C03-3E05-9EE5-B444-5E95ABDC5667}"/>
              </a:ext>
            </a:extLst>
          </p:cNvPr>
          <p:cNvSpPr txBox="1"/>
          <p:nvPr/>
        </p:nvSpPr>
        <p:spPr>
          <a:xfrm>
            <a:off x="543910" y="445230"/>
            <a:ext cx="11027979" cy="923330"/>
          </a:xfrm>
          <a:prstGeom prst="rect">
            <a:avLst/>
          </a:prstGeom>
          <a:noFill/>
        </p:spPr>
        <p:txBody>
          <a:bodyPr wrap="square">
            <a:spAutoFit/>
          </a:bodyPr>
          <a:lstStyle/>
          <a:p>
            <a:r>
              <a:rPr lang="en-PH" sz="1800" b="0" i="0" dirty="0">
                <a:solidFill>
                  <a:schemeClr val="tx1"/>
                </a:solidFill>
                <a:effectLst/>
                <a:latin typeface="Barlow" pitchFamily="2" charset="77"/>
              </a:rPr>
              <a:t>5.3.4.3.2. The percentage score of the HGDG assessment shall correspond to the percentage of the budget of the LGU’s existing and proposed major program/project that may be attributed to the GAD budget. The formula shall be as follows:</a:t>
            </a:r>
            <a:endParaRPr lang="en-US" sz="1800" dirty="0">
              <a:solidFill>
                <a:schemeClr val="tx1"/>
              </a:solidFill>
            </a:endParaRPr>
          </a:p>
        </p:txBody>
      </p:sp>
      <p:pic>
        <p:nvPicPr>
          <p:cNvPr id="5" name="Picture 4">
            <a:extLst>
              <a:ext uri="{FF2B5EF4-FFF2-40B4-BE49-F238E27FC236}">
                <a16:creationId xmlns:a16="http://schemas.microsoft.com/office/drawing/2014/main" id="{6EE5C49D-BC33-889E-5AB0-3BFBDF4BE17D}"/>
              </a:ext>
            </a:extLst>
          </p:cNvPr>
          <p:cNvPicPr>
            <a:picLocks noChangeAspect="1"/>
          </p:cNvPicPr>
          <p:nvPr/>
        </p:nvPicPr>
        <p:blipFill>
          <a:blip r:embed="rId2"/>
          <a:srcRect l="7593" t="6299" r="4266" b="6152"/>
          <a:stretch/>
        </p:blipFill>
        <p:spPr>
          <a:xfrm>
            <a:off x="2948152" y="1560786"/>
            <a:ext cx="6542689" cy="3153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C52259F-A44B-572B-406C-4AAAD3071214}"/>
              </a:ext>
            </a:extLst>
          </p:cNvPr>
          <p:cNvSpPr txBox="1"/>
          <p:nvPr/>
        </p:nvSpPr>
        <p:spPr>
          <a:xfrm>
            <a:off x="906518" y="4935442"/>
            <a:ext cx="10665372" cy="1477328"/>
          </a:xfrm>
          <a:prstGeom prst="rect">
            <a:avLst/>
          </a:prstGeom>
          <a:noFill/>
        </p:spPr>
        <p:txBody>
          <a:bodyPr wrap="square">
            <a:spAutoFit/>
          </a:bodyPr>
          <a:lstStyle/>
          <a:p>
            <a:pPr algn="just"/>
            <a:r>
              <a:rPr lang="en-PH" sz="1800" b="0" i="0" dirty="0">
                <a:solidFill>
                  <a:schemeClr val="tx1"/>
                </a:solidFill>
                <a:effectLst/>
                <a:latin typeface="Barlow" pitchFamily="2" charset="77"/>
              </a:rPr>
              <a:t>Thus, the budget of the program that may be attributed to GAD is </a:t>
            </a:r>
            <a:r>
              <a:rPr lang="en-PH" sz="1800" b="1" i="0" dirty="0" err="1">
                <a:solidFill>
                  <a:schemeClr val="tx1"/>
                </a:solidFill>
                <a:effectLst/>
                <a:latin typeface="Barlow" pitchFamily="2" charset="77"/>
              </a:rPr>
              <a:t>Php</a:t>
            </a:r>
            <a:r>
              <a:rPr lang="en-PH" sz="1800" b="1" i="0" dirty="0">
                <a:solidFill>
                  <a:schemeClr val="tx1"/>
                </a:solidFill>
                <a:effectLst/>
                <a:latin typeface="Barlow" pitchFamily="2" charset="77"/>
              </a:rPr>
              <a:t> 41,250,000.00.</a:t>
            </a:r>
          </a:p>
          <a:p>
            <a:pPr algn="just"/>
            <a:br>
              <a:rPr lang="en-PH" sz="1800" dirty="0">
                <a:solidFill>
                  <a:schemeClr val="tx1"/>
                </a:solidFill>
              </a:rPr>
            </a:br>
            <a:r>
              <a:rPr lang="en-PH" sz="1800" b="0" i="0" dirty="0">
                <a:solidFill>
                  <a:schemeClr val="tx1"/>
                </a:solidFill>
                <a:effectLst/>
                <a:latin typeface="Barlow" pitchFamily="2" charset="77"/>
              </a:rPr>
              <a:t>5.3.4.4. Programs/projects with HGDG scores below 4.0 shall not be eligible for budget attribution. LGUs are, nonetheless, encouraged to identify direct GAD activities to enhance the gender-responsiveness of the program and its design based on the result of the HGDG assessment.</a:t>
            </a:r>
          </a:p>
        </p:txBody>
      </p:sp>
    </p:spTree>
    <p:extLst>
      <p:ext uri="{BB962C8B-B14F-4D97-AF65-F5344CB8AC3E}">
        <p14:creationId xmlns:p14="http://schemas.microsoft.com/office/powerpoint/2010/main" val="2499479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12;p47">
            <a:extLst>
              <a:ext uri="{FF2B5EF4-FFF2-40B4-BE49-F238E27FC236}">
                <a16:creationId xmlns:a16="http://schemas.microsoft.com/office/drawing/2014/main" id="{D9790DE3-69BC-AD71-455D-8CC74C5C64FF}"/>
              </a:ext>
            </a:extLst>
          </p:cNvPr>
          <p:cNvSpPr txBox="1">
            <a:spLocks/>
          </p:cNvSpPr>
          <p:nvPr/>
        </p:nvSpPr>
        <p:spPr>
          <a:xfrm>
            <a:off x="388307" y="187890"/>
            <a:ext cx="11611627" cy="8382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2000"/>
              <a:buFont typeface="Arial Black"/>
              <a:buNone/>
            </a:pPr>
            <a:r>
              <a:rPr lang="en-US" sz="3200" b="1" dirty="0">
                <a:solidFill>
                  <a:schemeClr val="dk1"/>
                </a:solidFill>
                <a:latin typeface="Avenir Book" panose="02000503020000020003" pitchFamily="2" charset="0"/>
                <a:ea typeface="Arial Black"/>
                <a:cs typeface="Arial Black"/>
                <a:sym typeface="Arial Black"/>
              </a:rPr>
              <a:t>GAD PLAN AND BUDGET FORM BARANGAY LEVEL</a:t>
            </a:r>
            <a:endParaRPr lang="en-US" sz="2000" b="1" dirty="0">
              <a:latin typeface="Avenir Book" panose="02000503020000020003" pitchFamily="2" charset="0"/>
            </a:endParaRPr>
          </a:p>
        </p:txBody>
      </p:sp>
      <p:pic>
        <p:nvPicPr>
          <p:cNvPr id="3" name="Google Shape;613;p47">
            <a:extLst>
              <a:ext uri="{FF2B5EF4-FFF2-40B4-BE49-F238E27FC236}">
                <a16:creationId xmlns:a16="http://schemas.microsoft.com/office/drawing/2014/main" id="{E89E31A4-E2EA-81BD-38DA-A3922DF5D844}"/>
              </a:ext>
            </a:extLst>
          </p:cNvPr>
          <p:cNvPicPr preferRelativeResize="0"/>
          <p:nvPr/>
        </p:nvPicPr>
        <p:blipFill rotWithShape="1">
          <a:blip r:embed="rId2">
            <a:alphaModFix/>
          </a:blip>
          <a:srcRect l="1666" r="1624" b="807"/>
          <a:stretch/>
        </p:blipFill>
        <p:spPr>
          <a:xfrm>
            <a:off x="1656209" y="1114815"/>
            <a:ext cx="9075821" cy="5403937"/>
          </a:xfrm>
          <a:prstGeom prst="rect">
            <a:avLst/>
          </a:prstGeom>
          <a:noFill/>
          <a:ln>
            <a:noFill/>
          </a:ln>
        </p:spPr>
      </p:pic>
    </p:spTree>
    <p:extLst>
      <p:ext uri="{BB962C8B-B14F-4D97-AF65-F5344CB8AC3E}">
        <p14:creationId xmlns:p14="http://schemas.microsoft.com/office/powerpoint/2010/main" val="1826875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18;p48">
            <a:extLst>
              <a:ext uri="{FF2B5EF4-FFF2-40B4-BE49-F238E27FC236}">
                <a16:creationId xmlns:a16="http://schemas.microsoft.com/office/drawing/2014/main" id="{913F455F-F1AD-CAEB-5B53-6F44661881AA}"/>
              </a:ext>
            </a:extLst>
          </p:cNvPr>
          <p:cNvSpPr txBox="1">
            <a:spLocks/>
          </p:cNvSpPr>
          <p:nvPr/>
        </p:nvSpPr>
        <p:spPr>
          <a:xfrm>
            <a:off x="402920" y="137160"/>
            <a:ext cx="11386158" cy="838200"/>
          </a:xfrm>
          <a:prstGeom prst="rect">
            <a:avLst/>
          </a:prstGeom>
          <a:solidFill>
            <a:schemeClr val="accent6">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070C0"/>
              </a:buClr>
              <a:buSzPts val="2000"/>
            </a:pPr>
            <a:r>
              <a:rPr lang="en-US" sz="2800" b="1" dirty="0">
                <a:solidFill>
                  <a:schemeClr val="tx1"/>
                </a:solidFill>
                <a:latin typeface="Avenir Book" panose="02000503020000020003" pitchFamily="2" charset="0"/>
              </a:rPr>
              <a:t>GAD PLAN AND BUDGET FORM PROVINCE/ MUNICIPALITY/ CITY</a:t>
            </a:r>
            <a:endParaRPr lang="en-US" sz="1800" dirty="0">
              <a:solidFill>
                <a:schemeClr val="tx1"/>
              </a:solidFill>
              <a:latin typeface="Avenir Book" panose="02000503020000020003" pitchFamily="2" charset="0"/>
            </a:endParaRPr>
          </a:p>
        </p:txBody>
      </p:sp>
      <p:pic>
        <p:nvPicPr>
          <p:cNvPr id="3" name="Google Shape;619;p48">
            <a:extLst>
              <a:ext uri="{FF2B5EF4-FFF2-40B4-BE49-F238E27FC236}">
                <a16:creationId xmlns:a16="http://schemas.microsoft.com/office/drawing/2014/main" id="{681BB339-393A-4358-86D9-D29B21C728C3}"/>
              </a:ext>
            </a:extLst>
          </p:cNvPr>
          <p:cNvPicPr preferRelativeResize="0"/>
          <p:nvPr/>
        </p:nvPicPr>
        <p:blipFill rotWithShape="1">
          <a:blip r:embed="rId2">
            <a:alphaModFix/>
          </a:blip>
          <a:srcRect/>
          <a:stretch/>
        </p:blipFill>
        <p:spPr>
          <a:xfrm>
            <a:off x="1523999" y="975360"/>
            <a:ext cx="9144001" cy="5562600"/>
          </a:xfrm>
          <a:prstGeom prst="rect">
            <a:avLst/>
          </a:prstGeom>
          <a:noFill/>
          <a:ln>
            <a:noFill/>
          </a:ln>
        </p:spPr>
      </p:pic>
    </p:spTree>
    <p:extLst>
      <p:ext uri="{BB962C8B-B14F-4D97-AF65-F5344CB8AC3E}">
        <p14:creationId xmlns:p14="http://schemas.microsoft.com/office/powerpoint/2010/main" val="2978402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705F23-6AA1-4745-8A0B-054B21E2EAED}"/>
              </a:ext>
            </a:extLst>
          </p:cNvPr>
          <p:cNvSpPr/>
          <p:nvPr/>
        </p:nvSpPr>
        <p:spPr>
          <a:xfrm>
            <a:off x="0" y="233668"/>
            <a:ext cx="12192000" cy="838200"/>
          </a:xfrm>
          <a:prstGeom prst="rect">
            <a:avLst/>
          </a:prstGeom>
          <a:solidFill>
            <a:srgbClr val="E441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Guide in Completing the GPB Form</a:t>
            </a:r>
          </a:p>
        </p:txBody>
      </p:sp>
      <p:pic>
        <p:nvPicPr>
          <p:cNvPr id="4" name="Picture 2">
            <a:extLst>
              <a:ext uri="{FF2B5EF4-FFF2-40B4-BE49-F238E27FC236}">
                <a16:creationId xmlns:a16="http://schemas.microsoft.com/office/drawing/2014/main" id="{AF9E7C2E-A512-D74A-A229-F2E9E954DD29}"/>
              </a:ext>
            </a:extLst>
          </p:cNvPr>
          <p:cNvPicPr>
            <a:picLocks noChangeAspect="1" noChangeArrowheads="1"/>
          </p:cNvPicPr>
          <p:nvPr/>
        </p:nvPicPr>
        <p:blipFill>
          <a:blip r:embed="rId3"/>
          <a:srcRect/>
          <a:stretch>
            <a:fillRect/>
          </a:stretch>
        </p:blipFill>
        <p:spPr bwMode="auto">
          <a:xfrm>
            <a:off x="1611965" y="961508"/>
            <a:ext cx="9448363" cy="5747753"/>
          </a:xfrm>
          <a:prstGeom prst="rect">
            <a:avLst/>
          </a:prstGeom>
          <a:noFill/>
          <a:ln w="9525">
            <a:noFill/>
            <a:miter lim="800000"/>
            <a:headEnd/>
            <a:tailEnd/>
          </a:ln>
          <a:effectLst/>
        </p:spPr>
      </p:pic>
      <p:sp>
        <p:nvSpPr>
          <p:cNvPr id="5" name="Rounded Rectangle 4">
            <a:extLst>
              <a:ext uri="{FF2B5EF4-FFF2-40B4-BE49-F238E27FC236}">
                <a16:creationId xmlns:a16="http://schemas.microsoft.com/office/drawing/2014/main" id="{5D807CC7-70F7-8E43-AD55-2BEFD22CE91A}"/>
              </a:ext>
            </a:extLst>
          </p:cNvPr>
          <p:cNvSpPr/>
          <p:nvPr/>
        </p:nvSpPr>
        <p:spPr>
          <a:xfrm>
            <a:off x="1426636" y="2995448"/>
            <a:ext cx="9829944" cy="1797269"/>
          </a:xfrm>
          <a:prstGeom prst="roundRect">
            <a:avLst/>
          </a:prstGeom>
          <a:solidFill>
            <a:schemeClr val="accent1">
              <a:lumMod val="20000"/>
              <a:lumOff val="80000"/>
              <a:alpha val="36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04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D8BDE790-78E4-7493-BE47-7C2DEC6171BB}"/>
              </a:ext>
            </a:extLst>
          </p:cNvPr>
          <p:cNvGraphicFramePr>
            <a:graphicFrameLocks noGrp="1"/>
          </p:cNvGraphicFramePr>
          <p:nvPr>
            <p:extLst>
              <p:ext uri="{D42A27DB-BD31-4B8C-83A1-F6EECF244321}">
                <p14:modId xmlns:p14="http://schemas.microsoft.com/office/powerpoint/2010/main" val="2665983728"/>
              </p:ext>
            </p:extLst>
          </p:nvPr>
        </p:nvGraphicFramePr>
        <p:xfrm>
          <a:off x="654049" y="746936"/>
          <a:ext cx="11059728" cy="4846320"/>
        </p:xfrm>
        <a:graphic>
          <a:graphicData uri="http://schemas.openxmlformats.org/drawingml/2006/table">
            <a:tbl>
              <a:tblPr firstRow="1" bandRow="1">
                <a:tableStyleId>{5C22544A-7EE6-4342-B048-85BDC9FD1C3A}</a:tableStyleId>
              </a:tblPr>
              <a:tblGrid>
                <a:gridCol w="1912190">
                  <a:extLst>
                    <a:ext uri="{9D8B030D-6E8A-4147-A177-3AD203B41FA5}">
                      <a16:colId xmlns:a16="http://schemas.microsoft.com/office/drawing/2014/main" val="3643337133"/>
                    </a:ext>
                  </a:extLst>
                </a:gridCol>
                <a:gridCol w="2693842">
                  <a:extLst>
                    <a:ext uri="{9D8B030D-6E8A-4147-A177-3AD203B41FA5}">
                      <a16:colId xmlns:a16="http://schemas.microsoft.com/office/drawing/2014/main" val="1266745495"/>
                    </a:ext>
                  </a:extLst>
                </a:gridCol>
                <a:gridCol w="2394838">
                  <a:extLst>
                    <a:ext uri="{9D8B030D-6E8A-4147-A177-3AD203B41FA5}">
                      <a16:colId xmlns:a16="http://schemas.microsoft.com/office/drawing/2014/main" val="1696594131"/>
                    </a:ext>
                  </a:extLst>
                </a:gridCol>
                <a:gridCol w="4058858">
                  <a:extLst>
                    <a:ext uri="{9D8B030D-6E8A-4147-A177-3AD203B41FA5}">
                      <a16:colId xmlns:a16="http://schemas.microsoft.com/office/drawing/2014/main" val="3343293301"/>
                    </a:ext>
                  </a:extLst>
                </a:gridCol>
              </a:tblGrid>
              <a:tr h="370840">
                <a:tc>
                  <a:txBody>
                    <a:bodyPr/>
                    <a:lstStyle/>
                    <a:p>
                      <a:pPr algn="ctr"/>
                      <a:r>
                        <a:rPr lang="en-US" sz="2000" dirty="0">
                          <a:latin typeface="Avenir Book" panose="02000503020000020003" pitchFamily="2" charset="0"/>
                        </a:rPr>
                        <a:t>Gender Issue or GAD Mandate</a:t>
                      </a:r>
                    </a:p>
                    <a:p>
                      <a:pPr algn="ctr"/>
                      <a:r>
                        <a:rPr lang="en-US" sz="2000" dirty="0">
                          <a:latin typeface="Avenir Book" panose="02000503020000020003" pitchFamily="2" charset="0"/>
                        </a:rPr>
                        <a:t>(1)</a:t>
                      </a:r>
                    </a:p>
                  </a:txBody>
                  <a:tcPr anchor="ctr"/>
                </a:tc>
                <a:tc>
                  <a:txBody>
                    <a:bodyPr/>
                    <a:lstStyle/>
                    <a:p>
                      <a:pPr algn="ctr"/>
                      <a:r>
                        <a:rPr lang="en-US" sz="2000" dirty="0">
                          <a:latin typeface="Avenir Book" panose="02000503020000020003" pitchFamily="2" charset="0"/>
                        </a:rPr>
                        <a:t>GAD Objective</a:t>
                      </a:r>
                    </a:p>
                    <a:p>
                      <a:pPr algn="ctr"/>
                      <a:r>
                        <a:rPr lang="en-US" sz="2000" dirty="0">
                          <a:latin typeface="Avenir Book" panose="02000503020000020003" pitchFamily="2" charset="0"/>
                        </a:rPr>
                        <a:t>(2)</a:t>
                      </a:r>
                    </a:p>
                  </a:txBody>
                  <a:tcPr anchor="ctr"/>
                </a:tc>
                <a:tc>
                  <a:txBody>
                    <a:bodyPr/>
                    <a:lstStyle/>
                    <a:p>
                      <a:pPr algn="ctr"/>
                      <a:r>
                        <a:rPr lang="en-US" sz="2000" dirty="0">
                          <a:latin typeface="Avenir Book" panose="02000503020000020003" pitchFamily="2" charset="0"/>
                        </a:rPr>
                        <a:t>Relevant LGU Program or Project</a:t>
                      </a:r>
                    </a:p>
                    <a:p>
                      <a:pPr algn="ctr"/>
                      <a:r>
                        <a:rPr lang="en-US" sz="2000" dirty="0">
                          <a:latin typeface="Avenir Book" panose="02000503020000020003" pitchFamily="2" charset="0"/>
                        </a:rPr>
                        <a:t>(3)</a:t>
                      </a:r>
                    </a:p>
                  </a:txBody>
                  <a:tcPr anchor="ctr"/>
                </a:tc>
                <a:tc>
                  <a:txBody>
                    <a:bodyPr/>
                    <a:lstStyle/>
                    <a:p>
                      <a:pPr algn="ctr"/>
                      <a:r>
                        <a:rPr lang="en-US" sz="2000" dirty="0">
                          <a:latin typeface="Avenir Book" panose="02000503020000020003" pitchFamily="2" charset="0"/>
                        </a:rPr>
                        <a:t>GAD Activity</a:t>
                      </a:r>
                    </a:p>
                    <a:p>
                      <a:pPr algn="ctr"/>
                      <a:r>
                        <a:rPr lang="en-US" sz="2000" dirty="0">
                          <a:latin typeface="Avenir Book" panose="02000503020000020003" pitchFamily="2" charset="0"/>
                        </a:rPr>
                        <a:t>(4)</a:t>
                      </a:r>
                    </a:p>
                  </a:txBody>
                  <a:tcPr anchor="ctr"/>
                </a:tc>
                <a:extLst>
                  <a:ext uri="{0D108BD9-81ED-4DB2-BD59-A6C34878D82A}">
                    <a16:rowId xmlns:a16="http://schemas.microsoft.com/office/drawing/2014/main" val="3930865521"/>
                  </a:ext>
                </a:extLst>
              </a:tr>
              <a:tr h="370840">
                <a:tc gridSpan="4">
                  <a:txBody>
                    <a:bodyPr/>
                    <a:lstStyle/>
                    <a:p>
                      <a:r>
                        <a:rPr lang="en-US" sz="2000" b="1" dirty="0">
                          <a:latin typeface="Avenir Book" panose="02000503020000020003" pitchFamily="2" charset="0"/>
                        </a:rPr>
                        <a:t>Organization Focused</a:t>
                      </a:r>
                    </a:p>
                  </a:txBody>
                  <a:tcPr/>
                </a:tc>
                <a:tc hMerge="1">
                  <a:txBody>
                    <a:bodyPr/>
                    <a:lstStyle/>
                    <a:p>
                      <a:endParaRPr lang="en-US"/>
                    </a:p>
                  </a:txBody>
                  <a:tcPr/>
                </a:tc>
                <a:tc hMerge="1">
                  <a:txBody>
                    <a:bodyPr/>
                    <a:lstStyle/>
                    <a:p>
                      <a:endParaRPr lang="en-US"/>
                    </a:p>
                  </a:txBody>
                  <a:tcPr/>
                </a:tc>
                <a:tc hMerge="1">
                  <a:txBody>
                    <a:bodyPr/>
                    <a:lstStyle/>
                    <a:p>
                      <a:endParaRPr lang="en-US" b="1" dirty="0">
                        <a:latin typeface="Avenir Book" panose="02000503020000020003" pitchFamily="2" charset="0"/>
                      </a:endParaRPr>
                    </a:p>
                  </a:txBody>
                  <a:tcPr/>
                </a:tc>
                <a:extLst>
                  <a:ext uri="{0D108BD9-81ED-4DB2-BD59-A6C34878D82A}">
                    <a16:rowId xmlns:a16="http://schemas.microsoft.com/office/drawing/2014/main" val="3696711885"/>
                  </a:ext>
                </a:extLst>
              </a:tr>
              <a:tr h="370840">
                <a:tc>
                  <a:txBody>
                    <a:bodyPr/>
                    <a:lstStyle/>
                    <a:p>
                      <a:r>
                        <a:rPr lang="en-US" sz="2000" dirty="0">
                          <a:latin typeface="Avenir Book" panose="02000503020000020003" pitchFamily="2" charset="0"/>
                        </a:rPr>
                        <a:t>Slow progress of gender mainstreaming in the LGU.</a:t>
                      </a:r>
                    </a:p>
                  </a:txBody>
                  <a:tcPr/>
                </a:tc>
                <a:tc>
                  <a:txBody>
                    <a:bodyPr/>
                    <a:lstStyle/>
                    <a:p>
                      <a:r>
                        <a:rPr lang="en-US" sz="2000" dirty="0">
                          <a:latin typeface="Avenir Book" panose="02000503020000020003" pitchFamily="2" charset="0"/>
                        </a:rPr>
                        <a:t>To facilitate and sustain gender mainstreaming in the LGU and, thus, address the gap of the LGU in integrating gender dimension it its  programs and/or services.</a:t>
                      </a:r>
                    </a:p>
                  </a:txBody>
                  <a:tcPr/>
                </a:tc>
                <a:tc>
                  <a:txBody>
                    <a:bodyPr/>
                    <a:lstStyle/>
                    <a:p>
                      <a:r>
                        <a:rPr lang="en-US" sz="2000" dirty="0">
                          <a:latin typeface="Avenir Book" panose="02000503020000020003" pitchFamily="2" charset="0"/>
                        </a:rPr>
                        <a:t>Gender and Development </a:t>
                      </a:r>
                    </a:p>
                  </a:txBody>
                  <a:tcPr/>
                </a:tc>
                <a:tc>
                  <a:txBody>
                    <a:bodyPr/>
                    <a:lstStyle/>
                    <a:p>
                      <a:pPr marL="342900" indent="-342900">
                        <a:buAutoNum type="arabicPeriod"/>
                      </a:pPr>
                      <a:r>
                        <a:rPr lang="en-US" sz="2000" dirty="0">
                          <a:latin typeface="Avenir Book" panose="02000503020000020003" pitchFamily="2" charset="0"/>
                        </a:rPr>
                        <a:t>Issue an executive order for the creation and/or strengthening of the GFPS or similar mechanism</a:t>
                      </a:r>
                    </a:p>
                    <a:p>
                      <a:pPr marL="342900" indent="-342900">
                        <a:buAutoNum type="arabicPeriod"/>
                      </a:pPr>
                      <a:r>
                        <a:rPr lang="en-US" sz="2000" dirty="0">
                          <a:latin typeface="Avenir Book" panose="02000503020000020003" pitchFamily="2" charset="0"/>
                        </a:rPr>
                        <a:t>Create and/or strengthen the GFPS of the LGU</a:t>
                      </a:r>
                    </a:p>
                  </a:txBody>
                  <a:tcPr/>
                </a:tc>
                <a:extLst>
                  <a:ext uri="{0D108BD9-81ED-4DB2-BD59-A6C34878D82A}">
                    <a16:rowId xmlns:a16="http://schemas.microsoft.com/office/drawing/2014/main" val="2513005518"/>
                  </a:ext>
                </a:extLst>
              </a:tr>
            </a:tbl>
          </a:graphicData>
        </a:graphic>
      </p:graphicFrame>
    </p:spTree>
    <p:extLst>
      <p:ext uri="{BB962C8B-B14F-4D97-AF65-F5344CB8AC3E}">
        <p14:creationId xmlns:p14="http://schemas.microsoft.com/office/powerpoint/2010/main" val="2169303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565B5021-D844-AE9F-D3EF-5C6F9D5BD831}"/>
              </a:ext>
            </a:extLst>
          </p:cNvPr>
          <p:cNvGraphicFramePr>
            <a:graphicFrameLocks noGrp="1"/>
          </p:cNvGraphicFramePr>
          <p:nvPr>
            <p:extLst>
              <p:ext uri="{D42A27DB-BD31-4B8C-83A1-F6EECF244321}">
                <p14:modId xmlns:p14="http://schemas.microsoft.com/office/powerpoint/2010/main" val="1166842660"/>
              </p:ext>
            </p:extLst>
          </p:nvPr>
        </p:nvGraphicFramePr>
        <p:xfrm>
          <a:off x="551793" y="271780"/>
          <a:ext cx="11366938" cy="6314440"/>
        </p:xfrm>
        <a:graphic>
          <a:graphicData uri="http://schemas.openxmlformats.org/drawingml/2006/table">
            <a:tbl>
              <a:tblPr firstRow="1" bandRow="1">
                <a:tableStyleId>{5C22544A-7EE6-4342-B048-85BDC9FD1C3A}</a:tableStyleId>
              </a:tblPr>
              <a:tblGrid>
                <a:gridCol w="2496246">
                  <a:extLst>
                    <a:ext uri="{9D8B030D-6E8A-4147-A177-3AD203B41FA5}">
                      <a16:colId xmlns:a16="http://schemas.microsoft.com/office/drawing/2014/main" val="3536790467"/>
                    </a:ext>
                  </a:extLst>
                </a:gridCol>
                <a:gridCol w="2342986">
                  <a:extLst>
                    <a:ext uri="{9D8B030D-6E8A-4147-A177-3AD203B41FA5}">
                      <a16:colId xmlns:a16="http://schemas.microsoft.com/office/drawing/2014/main" val="581878223"/>
                    </a:ext>
                  </a:extLst>
                </a:gridCol>
                <a:gridCol w="2383150">
                  <a:extLst>
                    <a:ext uri="{9D8B030D-6E8A-4147-A177-3AD203B41FA5}">
                      <a16:colId xmlns:a16="http://schemas.microsoft.com/office/drawing/2014/main" val="815169072"/>
                    </a:ext>
                  </a:extLst>
                </a:gridCol>
                <a:gridCol w="2072278">
                  <a:extLst>
                    <a:ext uri="{9D8B030D-6E8A-4147-A177-3AD203B41FA5}">
                      <a16:colId xmlns:a16="http://schemas.microsoft.com/office/drawing/2014/main" val="724648207"/>
                    </a:ext>
                  </a:extLst>
                </a:gridCol>
                <a:gridCol w="2072278">
                  <a:extLst>
                    <a:ext uri="{9D8B030D-6E8A-4147-A177-3AD203B41FA5}">
                      <a16:colId xmlns:a16="http://schemas.microsoft.com/office/drawing/2014/main" val="955908896"/>
                    </a:ext>
                  </a:extLst>
                </a:gridCol>
              </a:tblGrid>
              <a:tr h="370840">
                <a:tc>
                  <a:txBody>
                    <a:bodyPr/>
                    <a:lstStyle/>
                    <a:p>
                      <a:pPr algn="ctr"/>
                      <a:r>
                        <a:rPr lang="en-US" sz="1800" dirty="0">
                          <a:latin typeface="Avenir Book" panose="02000503020000020003" pitchFamily="2" charset="0"/>
                        </a:rPr>
                        <a:t>Performance Indicator or Target</a:t>
                      </a:r>
                    </a:p>
                    <a:p>
                      <a:pPr algn="ctr"/>
                      <a:r>
                        <a:rPr lang="en-US" sz="1800" dirty="0">
                          <a:latin typeface="Avenir Book" panose="02000503020000020003" pitchFamily="2" charset="0"/>
                        </a:rPr>
                        <a:t>(5)</a:t>
                      </a:r>
                    </a:p>
                  </a:txBody>
                  <a:tcPr anchor="ctr"/>
                </a:tc>
                <a:tc gridSpan="3">
                  <a:txBody>
                    <a:bodyPr/>
                    <a:lstStyle/>
                    <a:p>
                      <a:pPr algn="ctr"/>
                      <a:r>
                        <a:rPr lang="en-US" sz="1800" dirty="0">
                          <a:latin typeface="Avenir Book" panose="02000503020000020003" pitchFamily="2" charset="0"/>
                        </a:rPr>
                        <a:t>GAD Budget</a:t>
                      </a:r>
                    </a:p>
                    <a:p>
                      <a:pPr algn="ctr"/>
                      <a:r>
                        <a:rPr lang="en-US" sz="1800" dirty="0">
                          <a:latin typeface="Avenir Book" panose="02000503020000020003" pitchFamily="2" charset="0"/>
                        </a:rPr>
                        <a:t>(6)</a:t>
                      </a:r>
                    </a:p>
                  </a:txBody>
                  <a:tcPr anchor="ctr"/>
                </a:tc>
                <a:tc hMerge="1">
                  <a:txBody>
                    <a:bodyPr/>
                    <a:lstStyle/>
                    <a:p>
                      <a:pPr algn="ctr"/>
                      <a:endParaRPr lang="en-US" dirty="0">
                        <a:latin typeface="Avenir Book" panose="02000503020000020003" pitchFamily="2" charset="0"/>
                      </a:endParaRPr>
                    </a:p>
                  </a:txBody>
                  <a:tcPr anchor="ctr"/>
                </a:tc>
                <a:tc hMerge="1">
                  <a:txBody>
                    <a:bodyPr/>
                    <a:lstStyle/>
                    <a:p>
                      <a:pPr algn="ctr"/>
                      <a:endParaRPr lang="en-US" dirty="0">
                        <a:latin typeface="Avenir Book" panose="02000503020000020003" pitchFamily="2" charset="0"/>
                      </a:endParaRPr>
                    </a:p>
                  </a:txBody>
                  <a:tcPr anchor="ctr"/>
                </a:tc>
                <a:tc>
                  <a:txBody>
                    <a:bodyPr/>
                    <a:lstStyle/>
                    <a:p>
                      <a:pPr algn="ctr"/>
                      <a:r>
                        <a:rPr lang="en-US" sz="1800" dirty="0">
                          <a:latin typeface="Avenir Book" panose="02000503020000020003" pitchFamily="2" charset="0"/>
                        </a:rPr>
                        <a:t>Lead or Responsible Office </a:t>
                      </a:r>
                    </a:p>
                    <a:p>
                      <a:pPr algn="ctr"/>
                      <a:r>
                        <a:rPr lang="en-US" sz="1800" dirty="0">
                          <a:latin typeface="Avenir Book" panose="02000503020000020003" pitchFamily="2" charset="0"/>
                        </a:rPr>
                        <a:t>(7)</a:t>
                      </a:r>
                    </a:p>
                  </a:txBody>
                  <a:tcPr anchor="ctr"/>
                </a:tc>
                <a:extLst>
                  <a:ext uri="{0D108BD9-81ED-4DB2-BD59-A6C34878D82A}">
                    <a16:rowId xmlns:a16="http://schemas.microsoft.com/office/drawing/2014/main" val="3683712153"/>
                  </a:ext>
                </a:extLst>
              </a:tr>
              <a:tr h="370840">
                <a:tc>
                  <a:txBody>
                    <a:bodyPr/>
                    <a:lstStyle/>
                    <a:p>
                      <a:endParaRPr lang="en-US" sz="1800" b="1" dirty="0">
                        <a:latin typeface="Avenir Book" panose="02000503020000020003" pitchFamily="2" charset="0"/>
                      </a:endParaRPr>
                    </a:p>
                  </a:txBody>
                  <a:tcPr/>
                </a:tc>
                <a:tc>
                  <a:txBody>
                    <a:bodyPr/>
                    <a:lstStyle/>
                    <a:p>
                      <a:pPr algn="ctr"/>
                      <a:r>
                        <a:rPr lang="en-US" sz="1800" b="1" dirty="0">
                          <a:latin typeface="Avenir Book" panose="02000503020000020003" pitchFamily="2" charset="0"/>
                        </a:rPr>
                        <a:t>MOOE</a:t>
                      </a:r>
                    </a:p>
                  </a:txBody>
                  <a:tcPr/>
                </a:tc>
                <a:tc>
                  <a:txBody>
                    <a:bodyPr/>
                    <a:lstStyle/>
                    <a:p>
                      <a:pPr algn="ctr"/>
                      <a:r>
                        <a:rPr lang="en-US" sz="1800" b="1" dirty="0">
                          <a:latin typeface="Avenir Book" panose="02000503020000020003" pitchFamily="2" charset="0"/>
                        </a:rPr>
                        <a:t>PS</a:t>
                      </a:r>
                    </a:p>
                  </a:txBody>
                  <a:tcPr/>
                </a:tc>
                <a:tc>
                  <a:txBody>
                    <a:bodyPr/>
                    <a:lstStyle/>
                    <a:p>
                      <a:pPr algn="ctr"/>
                      <a:r>
                        <a:rPr lang="en-US" sz="1800" b="1" dirty="0">
                          <a:latin typeface="Avenir Book" panose="02000503020000020003" pitchFamily="2" charset="0"/>
                        </a:rPr>
                        <a:t>CO</a:t>
                      </a:r>
                    </a:p>
                  </a:txBody>
                  <a:tcPr/>
                </a:tc>
                <a:tc>
                  <a:txBody>
                    <a:bodyPr/>
                    <a:lstStyle/>
                    <a:p>
                      <a:pPr algn="ctr"/>
                      <a:endParaRPr lang="en-US" sz="1800" b="1" dirty="0">
                        <a:latin typeface="Avenir Book" panose="02000503020000020003" pitchFamily="2" charset="0"/>
                      </a:endParaRPr>
                    </a:p>
                  </a:txBody>
                  <a:tcPr/>
                </a:tc>
                <a:extLst>
                  <a:ext uri="{0D108BD9-81ED-4DB2-BD59-A6C34878D82A}">
                    <a16:rowId xmlns:a16="http://schemas.microsoft.com/office/drawing/2014/main" val="2272173926"/>
                  </a:ext>
                </a:extLst>
              </a:tr>
              <a:tr h="370840">
                <a:tc>
                  <a:txBody>
                    <a:bodyPr/>
                    <a:lstStyle/>
                    <a:p>
                      <a:r>
                        <a:rPr lang="en-US" sz="1800" dirty="0">
                          <a:latin typeface="Avenir Book" panose="02000503020000020003" pitchFamily="2" charset="0"/>
                        </a:rPr>
                        <a:t>8 capacity building activities for the GFPS members conducted by the end of the year (planning and budgeting, gender analysis, gender assessment, GAD tools)</a:t>
                      </a:r>
                    </a:p>
                    <a:p>
                      <a:endParaRPr lang="en-US" sz="1800" dirty="0">
                        <a:latin typeface="Avenir Book" panose="02000503020000020003" pitchFamily="2" charset="0"/>
                      </a:endParaRPr>
                    </a:p>
                  </a:txBody>
                  <a:tcPr/>
                </a:tc>
                <a:tc>
                  <a:txBody>
                    <a:bodyPr/>
                    <a:lstStyle/>
                    <a:p>
                      <a:r>
                        <a:rPr lang="en-US" sz="1800" dirty="0" err="1">
                          <a:latin typeface="Avenir Book" panose="02000503020000020003" pitchFamily="2" charset="0"/>
                        </a:rPr>
                        <a:t>Php</a:t>
                      </a:r>
                      <a:r>
                        <a:rPr lang="en-US" sz="1800" dirty="0">
                          <a:latin typeface="Avenir Book" panose="02000503020000020003" pitchFamily="2" charset="0"/>
                        </a:rPr>
                        <a:t> 2,000,000.00</a:t>
                      </a:r>
                    </a:p>
                    <a:p>
                      <a:endParaRPr lang="en-US" sz="1800" dirty="0">
                        <a:latin typeface="Avenir Book" panose="02000503020000020003" pitchFamily="2" charset="0"/>
                      </a:endParaRPr>
                    </a:p>
                    <a:p>
                      <a:r>
                        <a:rPr lang="en-US" sz="1800" dirty="0">
                          <a:latin typeface="Avenir Book" panose="02000503020000020003" pitchFamily="2" charset="0"/>
                        </a:rPr>
                        <a:t>Honorarium for Subject Matter Experts = </a:t>
                      </a:r>
                    </a:p>
                    <a:p>
                      <a:r>
                        <a:rPr lang="en-US" sz="1800" dirty="0" err="1">
                          <a:latin typeface="Avenir Book" panose="02000503020000020003" pitchFamily="2" charset="0"/>
                        </a:rPr>
                        <a:t>Php</a:t>
                      </a:r>
                      <a:r>
                        <a:rPr lang="en-US" sz="1800" dirty="0">
                          <a:latin typeface="Avenir Book" panose="02000503020000020003" pitchFamily="2" charset="0"/>
                        </a:rPr>
                        <a:t> XXX,000.00</a:t>
                      </a:r>
                    </a:p>
                    <a:p>
                      <a:endParaRPr lang="en-US" sz="1800" dirty="0">
                        <a:latin typeface="Avenir Book" panose="02000503020000020003" pitchFamily="2" charset="0"/>
                      </a:endParaRPr>
                    </a:p>
                    <a:p>
                      <a:r>
                        <a:rPr lang="en-US" sz="1800" dirty="0">
                          <a:latin typeface="Avenir Book" panose="02000503020000020003" pitchFamily="2" charset="0"/>
                        </a:rPr>
                        <a:t>Food = </a:t>
                      </a:r>
                    </a:p>
                    <a:p>
                      <a:r>
                        <a:rPr lang="en-US" sz="1800" dirty="0" err="1">
                          <a:latin typeface="Avenir Book" panose="02000503020000020003" pitchFamily="2" charset="0"/>
                        </a:rPr>
                        <a:t>Php</a:t>
                      </a:r>
                      <a:r>
                        <a:rPr lang="en-US" sz="1800" dirty="0">
                          <a:latin typeface="Avenir Book" panose="02000503020000020003" pitchFamily="2" charset="0"/>
                        </a:rPr>
                        <a:t> XXX,000.00</a:t>
                      </a:r>
                    </a:p>
                    <a:p>
                      <a:endParaRPr lang="en-US" sz="1800" dirty="0">
                        <a:latin typeface="Avenir Book" panose="02000503020000020003" pitchFamily="2" charset="0"/>
                      </a:endParaRPr>
                    </a:p>
                    <a:p>
                      <a:r>
                        <a:rPr lang="en-US" sz="1800" dirty="0">
                          <a:latin typeface="Avenir Book" panose="02000503020000020003" pitchFamily="2" charset="0"/>
                        </a:rPr>
                        <a:t>Briefing Materials = </a:t>
                      </a:r>
                    </a:p>
                    <a:p>
                      <a:r>
                        <a:rPr lang="en-US" sz="1800" dirty="0" err="1">
                          <a:latin typeface="Avenir Book" panose="02000503020000020003" pitchFamily="2" charset="0"/>
                        </a:rPr>
                        <a:t>Php</a:t>
                      </a:r>
                      <a:r>
                        <a:rPr lang="en-US" sz="1800" dirty="0">
                          <a:latin typeface="Avenir Book" panose="02000503020000020003" pitchFamily="2" charset="0"/>
                        </a:rPr>
                        <a:t> XXX,000.00</a:t>
                      </a:r>
                    </a:p>
                    <a:p>
                      <a:endParaRPr lang="en-US" sz="1800" dirty="0">
                        <a:latin typeface="Avenir Book" panose="02000503020000020003" pitchFamily="2" charset="0"/>
                      </a:endParaRPr>
                    </a:p>
                    <a:p>
                      <a:r>
                        <a:rPr lang="en-US" sz="1800" dirty="0">
                          <a:latin typeface="Avenir Book" panose="02000503020000020003" pitchFamily="2" charset="0"/>
                        </a:rPr>
                        <a:t>Zoom subscription = </a:t>
                      </a:r>
                    </a:p>
                    <a:p>
                      <a:r>
                        <a:rPr lang="en-US" sz="1800" dirty="0" err="1">
                          <a:latin typeface="Avenir Book" panose="02000503020000020003" pitchFamily="2" charset="0"/>
                        </a:rPr>
                        <a:t>Php</a:t>
                      </a:r>
                      <a:r>
                        <a:rPr lang="en-US" sz="1800" dirty="0">
                          <a:latin typeface="Avenir Book" panose="02000503020000020003" pitchFamily="2" charset="0"/>
                        </a:rPr>
                        <a:t> XXX,000.00</a:t>
                      </a:r>
                    </a:p>
                  </a:txBody>
                  <a:tcPr/>
                </a:tc>
                <a:tc>
                  <a:txBody>
                    <a:bodyPr/>
                    <a:lstStyle/>
                    <a:p>
                      <a:r>
                        <a:rPr lang="en-US" sz="1800" b="1" dirty="0">
                          <a:latin typeface="Avenir Book" panose="02000503020000020003" pitchFamily="2" charset="0"/>
                        </a:rPr>
                        <a:t>SG 24</a:t>
                      </a:r>
                    </a:p>
                    <a:p>
                      <a:r>
                        <a:rPr lang="en-US" sz="1800" dirty="0">
                          <a:latin typeface="Avenir Book" panose="02000503020000020003" pitchFamily="2" charset="0"/>
                        </a:rPr>
                        <a:t>Php 86,742.00/22</a:t>
                      </a:r>
                    </a:p>
                    <a:p>
                      <a:r>
                        <a:rPr lang="en-US" sz="1800" dirty="0">
                          <a:latin typeface="Avenir Book" panose="02000503020000020003" pitchFamily="2" charset="0"/>
                        </a:rPr>
                        <a:t>=3,942.82/8</a:t>
                      </a:r>
                    </a:p>
                    <a:p>
                      <a:r>
                        <a:rPr lang="en-US" sz="1800" dirty="0">
                          <a:latin typeface="Avenir Book" panose="02000503020000020003" pitchFamily="2" charset="0"/>
                        </a:rPr>
                        <a:t>=492.84x3(in a day)</a:t>
                      </a:r>
                    </a:p>
                    <a:p>
                      <a:r>
                        <a:rPr lang="en-US" sz="1800" dirty="0">
                          <a:latin typeface="Avenir Book" panose="02000503020000020003" pitchFamily="2" charset="0"/>
                        </a:rPr>
                        <a:t>=Php 1,309.80 x 4 days</a:t>
                      </a:r>
                    </a:p>
                    <a:p>
                      <a:r>
                        <a:rPr lang="en-US" sz="1800" dirty="0">
                          <a:latin typeface="Avenir Book" panose="02000503020000020003" pitchFamily="2" charset="0"/>
                        </a:rPr>
                        <a:t>=Php 5,239.23 x 8</a:t>
                      </a:r>
                    </a:p>
                    <a:p>
                      <a:r>
                        <a:rPr lang="en-US" sz="1800" dirty="0">
                          <a:latin typeface="Avenir Book" panose="02000503020000020003" pitchFamily="2" charset="0"/>
                        </a:rPr>
                        <a:t>= </a:t>
                      </a:r>
                      <a:r>
                        <a:rPr lang="en-US" sz="1800" dirty="0" err="1">
                          <a:latin typeface="Avenir Book" panose="02000503020000020003" pitchFamily="2" charset="0"/>
                        </a:rPr>
                        <a:t>Php</a:t>
                      </a:r>
                      <a:r>
                        <a:rPr lang="en-US" sz="1800" dirty="0">
                          <a:latin typeface="Avenir Book" panose="02000503020000020003" pitchFamily="2" charset="0"/>
                        </a:rPr>
                        <a:t> 41,913.84</a:t>
                      </a:r>
                    </a:p>
                    <a:p>
                      <a:endParaRPr lang="en-US" sz="1800" dirty="0">
                        <a:latin typeface="Avenir Book" panose="02000503020000020003" pitchFamily="2" charset="0"/>
                      </a:endParaRPr>
                    </a:p>
                    <a:p>
                      <a:r>
                        <a:rPr lang="en-US" sz="1800" b="1" dirty="0">
                          <a:latin typeface="Avenir Book" panose="02000503020000020003" pitchFamily="2" charset="0"/>
                        </a:rPr>
                        <a:t>SG 26</a:t>
                      </a:r>
                    </a:p>
                    <a:p>
                      <a:r>
                        <a:rPr lang="en-US" sz="1800" dirty="0">
                          <a:latin typeface="Avenir Book" panose="02000503020000020003" pitchFamily="2" charset="0"/>
                        </a:rPr>
                        <a:t>Php 111,742.00/22</a:t>
                      </a:r>
                    </a:p>
                    <a:p>
                      <a:r>
                        <a:rPr lang="en-US" sz="1800" dirty="0">
                          <a:latin typeface="Avenir Book" panose="02000503020000020003" pitchFamily="2" charset="0"/>
                        </a:rPr>
                        <a:t>=5,079.18/8</a:t>
                      </a:r>
                    </a:p>
                    <a:p>
                      <a:r>
                        <a:rPr lang="en-US" sz="1800" dirty="0">
                          <a:latin typeface="Avenir Book" panose="02000503020000020003" pitchFamily="2" charset="0"/>
                        </a:rPr>
                        <a:t>=634.90x3(in a day)</a:t>
                      </a:r>
                    </a:p>
                    <a:p>
                      <a:r>
                        <a:rPr lang="en-US" sz="1800" dirty="0">
                          <a:latin typeface="Avenir Book" panose="02000503020000020003" pitchFamily="2" charset="0"/>
                        </a:rPr>
                        <a:t>=Php 1,904.70 x 4 days</a:t>
                      </a:r>
                    </a:p>
                    <a:p>
                      <a:r>
                        <a:rPr lang="en-US" sz="1800" dirty="0">
                          <a:latin typeface="Avenir Book" panose="02000503020000020003" pitchFamily="2" charset="0"/>
                        </a:rPr>
                        <a:t>=Php 7,618.80 x 8</a:t>
                      </a:r>
                    </a:p>
                    <a:p>
                      <a:r>
                        <a:rPr lang="en-US" sz="1800" dirty="0">
                          <a:latin typeface="Avenir Book" panose="02000503020000020003" pitchFamily="2" charset="0"/>
                        </a:rPr>
                        <a:t>= Php 60,950.4</a:t>
                      </a:r>
                    </a:p>
                  </a:txBody>
                  <a:tcPr/>
                </a:tc>
                <a:tc>
                  <a:txBody>
                    <a:bodyPr/>
                    <a:lstStyle/>
                    <a:p>
                      <a:endParaRPr lang="en-US" sz="1800" dirty="0">
                        <a:latin typeface="Avenir Book" panose="02000503020000020003" pitchFamily="2" charset="0"/>
                      </a:endParaRPr>
                    </a:p>
                  </a:txBody>
                  <a:tcPr/>
                </a:tc>
                <a:tc>
                  <a:txBody>
                    <a:bodyPr/>
                    <a:lstStyle/>
                    <a:p>
                      <a:r>
                        <a:rPr lang="en-US" sz="1800" dirty="0">
                          <a:latin typeface="Avenir Book" panose="02000503020000020003" pitchFamily="2" charset="0"/>
                        </a:rPr>
                        <a:t>Human Resources Division</a:t>
                      </a:r>
                    </a:p>
                  </a:txBody>
                  <a:tcPr/>
                </a:tc>
                <a:extLst>
                  <a:ext uri="{0D108BD9-81ED-4DB2-BD59-A6C34878D82A}">
                    <a16:rowId xmlns:a16="http://schemas.microsoft.com/office/drawing/2014/main" val="1726583390"/>
                  </a:ext>
                </a:extLst>
              </a:tr>
            </a:tbl>
          </a:graphicData>
        </a:graphic>
      </p:graphicFrame>
    </p:spTree>
    <p:extLst>
      <p:ext uri="{BB962C8B-B14F-4D97-AF65-F5344CB8AC3E}">
        <p14:creationId xmlns:p14="http://schemas.microsoft.com/office/powerpoint/2010/main" val="4246042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edule - Free interface icons">
            <a:extLst>
              <a:ext uri="{FF2B5EF4-FFF2-40B4-BE49-F238E27FC236}">
                <a16:creationId xmlns:a16="http://schemas.microsoft.com/office/drawing/2014/main" id="{4543527E-EA2D-40C1-C4DE-E9F450190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028" y="1803400"/>
            <a:ext cx="3251200" cy="325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4B97E5-05AF-5BD8-74C1-7A4012639661}"/>
              </a:ext>
            </a:extLst>
          </p:cNvPr>
          <p:cNvSpPr txBox="1"/>
          <p:nvPr/>
        </p:nvSpPr>
        <p:spPr>
          <a:xfrm>
            <a:off x="5391807" y="2033012"/>
            <a:ext cx="6274676" cy="3046988"/>
          </a:xfrm>
          <a:prstGeom prst="rect">
            <a:avLst/>
          </a:prstGeom>
          <a:noFill/>
        </p:spPr>
        <p:txBody>
          <a:bodyPr wrap="square" rtlCol="0">
            <a:spAutoFit/>
          </a:bodyPr>
          <a:lstStyle/>
          <a:p>
            <a:r>
              <a:rPr lang="en-PH" sz="4800" b="1" i="0" dirty="0">
                <a:solidFill>
                  <a:srgbClr val="404040"/>
                </a:solidFill>
                <a:effectLst/>
                <a:latin typeface="Barlow" pitchFamily="2" charset="77"/>
              </a:rPr>
              <a:t>Schedule to be observed in Local</a:t>
            </a:r>
          </a:p>
          <a:p>
            <a:r>
              <a:rPr lang="en-PH" sz="4800" b="1" i="0" dirty="0">
                <a:solidFill>
                  <a:srgbClr val="404040"/>
                </a:solidFill>
                <a:effectLst/>
                <a:latin typeface="Barlow" pitchFamily="2" charset="77"/>
              </a:rPr>
              <a:t>GAD Planning and Budgeting</a:t>
            </a:r>
            <a:endParaRPr lang="en-US" sz="4800" dirty="0"/>
          </a:p>
        </p:txBody>
      </p:sp>
    </p:spTree>
    <p:extLst>
      <p:ext uri="{BB962C8B-B14F-4D97-AF65-F5344CB8AC3E}">
        <p14:creationId xmlns:p14="http://schemas.microsoft.com/office/powerpoint/2010/main" val="3372531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27C9103-72CF-BA23-868B-B2711E71272B}"/>
              </a:ext>
            </a:extLst>
          </p:cNvPr>
          <p:cNvGraphicFramePr>
            <a:graphicFrameLocks noGrp="1"/>
          </p:cNvGraphicFramePr>
          <p:nvPr>
            <p:extLst>
              <p:ext uri="{D42A27DB-BD31-4B8C-83A1-F6EECF244321}">
                <p14:modId xmlns:p14="http://schemas.microsoft.com/office/powerpoint/2010/main" val="2392356153"/>
              </p:ext>
            </p:extLst>
          </p:nvPr>
        </p:nvGraphicFramePr>
        <p:xfrm>
          <a:off x="628650" y="297180"/>
          <a:ext cx="10934700" cy="6263640"/>
        </p:xfrm>
        <a:graphic>
          <a:graphicData uri="http://schemas.openxmlformats.org/drawingml/2006/table">
            <a:tbl>
              <a:tblPr firstRow="1" bandRow="1">
                <a:tableStyleId>{85B33DFA-A5B6-40CA-862E-658BEC0B3DE3}</a:tableStyleId>
              </a:tblPr>
              <a:tblGrid>
                <a:gridCol w="2032034">
                  <a:extLst>
                    <a:ext uri="{9D8B030D-6E8A-4147-A177-3AD203B41FA5}">
                      <a16:colId xmlns:a16="http://schemas.microsoft.com/office/drawing/2014/main" val="4173404889"/>
                    </a:ext>
                  </a:extLst>
                </a:gridCol>
                <a:gridCol w="8902666">
                  <a:extLst>
                    <a:ext uri="{9D8B030D-6E8A-4147-A177-3AD203B41FA5}">
                      <a16:colId xmlns:a16="http://schemas.microsoft.com/office/drawing/2014/main" val="461861703"/>
                    </a:ext>
                  </a:extLst>
                </a:gridCol>
              </a:tblGrid>
              <a:tr h="370840">
                <a:tc>
                  <a:txBody>
                    <a:bodyPr/>
                    <a:lstStyle/>
                    <a:p>
                      <a:pPr algn="ctr"/>
                      <a:r>
                        <a:rPr lang="en-US" sz="2400" i="1" dirty="0"/>
                        <a:t>Month</a:t>
                      </a:r>
                    </a:p>
                  </a:txBody>
                  <a:tcPr/>
                </a:tc>
                <a:tc>
                  <a:txBody>
                    <a:bodyPr/>
                    <a:lstStyle/>
                    <a:p>
                      <a:pPr algn="ctr"/>
                      <a:r>
                        <a:rPr lang="en-US" sz="2400" i="1" dirty="0"/>
                        <a:t>Actions</a:t>
                      </a:r>
                    </a:p>
                  </a:txBody>
                  <a:tcPr/>
                </a:tc>
                <a:extLst>
                  <a:ext uri="{0D108BD9-81ED-4DB2-BD59-A6C34878D82A}">
                    <a16:rowId xmlns:a16="http://schemas.microsoft.com/office/drawing/2014/main" val="2836393383"/>
                  </a:ext>
                </a:extLst>
              </a:tr>
              <a:tr h="370840">
                <a:tc>
                  <a:txBody>
                    <a:bodyPr/>
                    <a:lstStyle/>
                    <a:p>
                      <a:pPr algn="ctr"/>
                      <a:r>
                        <a:rPr lang="en-US" sz="2050" b="1" dirty="0"/>
                        <a:t>January</a:t>
                      </a:r>
                    </a:p>
                    <a:p>
                      <a:pPr algn="ctr"/>
                      <a:r>
                        <a:rPr lang="en-PH" sz="2050" b="0" i="0" u="none" strike="noStrike" cap="none" dirty="0">
                          <a:solidFill>
                            <a:srgbClr val="000000"/>
                          </a:solidFill>
                          <a:effectLst/>
                          <a:latin typeface="Calibri"/>
                          <a:ea typeface="Calibri"/>
                          <a:cs typeface="Calibri"/>
                          <a:sym typeface="Arial"/>
                        </a:rPr>
                        <a:t>(a year before the budget year)</a:t>
                      </a:r>
                    </a:p>
                    <a:p>
                      <a:pPr algn="ctr"/>
                      <a:endParaRPr lang="en-PH" sz="2050" b="0" i="0" u="none" strike="noStrike" cap="none" dirty="0">
                        <a:solidFill>
                          <a:srgbClr val="000000"/>
                        </a:solidFill>
                        <a:effectLst/>
                        <a:latin typeface="Calibri"/>
                        <a:ea typeface="Calibri"/>
                        <a:cs typeface="Calibri"/>
                        <a:sym typeface="Arial"/>
                      </a:endParaRPr>
                    </a:p>
                  </a:txBody>
                  <a:tcPr/>
                </a:tc>
                <a:tc>
                  <a:txBody>
                    <a:bodyPr/>
                    <a:lstStyle/>
                    <a:p>
                      <a:pPr marL="285750" indent="-285750">
                        <a:buFont typeface="Arial" panose="020B0604020202020204" pitchFamily="34" charset="0"/>
                        <a:buChar char="•"/>
                      </a:pPr>
                      <a:r>
                        <a:rPr lang="en-PH" sz="2050" b="0" i="0" u="none" strike="noStrike" cap="none" dirty="0">
                          <a:solidFill>
                            <a:srgbClr val="000000"/>
                          </a:solidFill>
                          <a:effectLst/>
                          <a:latin typeface="Calibri"/>
                          <a:ea typeface="Calibri"/>
                          <a:cs typeface="Calibri"/>
                          <a:sym typeface="Arial"/>
                        </a:rPr>
                        <a:t> The </a:t>
                      </a:r>
                      <a:r>
                        <a:rPr lang="en-PH" sz="2050" b="1" i="0" u="sng" strike="noStrike" cap="none" dirty="0">
                          <a:solidFill>
                            <a:srgbClr val="000000"/>
                          </a:solidFill>
                          <a:effectLst/>
                          <a:latin typeface="Calibri"/>
                          <a:ea typeface="Calibri"/>
                          <a:cs typeface="Calibri"/>
                          <a:sym typeface="Arial"/>
                        </a:rPr>
                        <a:t>LCE shall issue a directive (i.e., memo or executive order) </a:t>
                      </a:r>
                      <a:r>
                        <a:rPr lang="en-PH" sz="2050" b="0" i="0" u="none" strike="noStrike" cap="none" dirty="0">
                          <a:solidFill>
                            <a:srgbClr val="000000"/>
                          </a:solidFill>
                          <a:effectLst/>
                          <a:latin typeface="Calibri"/>
                          <a:ea typeface="Calibri"/>
                          <a:cs typeface="Calibri"/>
                          <a:sym typeface="Arial"/>
                        </a:rPr>
                        <a:t>to all its departments/offices for the preparation of their annual GPB and annual GAD AR </a:t>
                      </a:r>
                    </a:p>
                    <a:p>
                      <a:pPr marL="285750" indent="-285750">
                        <a:buFont typeface="Arial" panose="020B0604020202020204" pitchFamily="34" charset="0"/>
                        <a:buChar char="•"/>
                      </a:pPr>
                      <a:endParaRPr lang="en-PH" sz="2050" b="0" i="0" u="none" strike="noStrike" cap="none" dirty="0">
                        <a:solidFill>
                          <a:srgbClr val="000000"/>
                        </a:solidFill>
                        <a:effectLst/>
                        <a:latin typeface="Calibri"/>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PH" sz="2050" b="1" i="0" u="sng" strike="noStrike" cap="none" dirty="0">
                          <a:solidFill>
                            <a:srgbClr val="000000"/>
                          </a:solidFill>
                          <a:effectLst/>
                          <a:latin typeface="Calibri"/>
                          <a:ea typeface="Calibri"/>
                          <a:cs typeface="Calibri"/>
                          <a:sym typeface="Arial"/>
                        </a:rPr>
                        <a:t>All LGU departments/offices, including barangays, shall formulate their GAD AR </a:t>
                      </a:r>
                      <a:r>
                        <a:rPr lang="en-PH" sz="2050" b="1" i="0" u="none" strike="noStrike" cap="none" dirty="0">
                          <a:solidFill>
                            <a:srgbClr val="000000"/>
                          </a:solidFill>
                          <a:effectLst/>
                          <a:latin typeface="Calibri"/>
                          <a:ea typeface="Calibri"/>
                          <a:cs typeface="Calibri"/>
                          <a:sym typeface="Arial"/>
                        </a:rPr>
                        <a:t>of the preceding year</a:t>
                      </a:r>
                      <a:endParaRPr lang="en-US" sz="2050" b="1" u="none" dirty="0"/>
                    </a:p>
                  </a:txBody>
                  <a:tcPr/>
                </a:tc>
                <a:extLst>
                  <a:ext uri="{0D108BD9-81ED-4DB2-BD59-A6C34878D82A}">
                    <a16:rowId xmlns:a16="http://schemas.microsoft.com/office/drawing/2014/main" val="488090669"/>
                  </a:ext>
                </a:extLst>
              </a:tr>
              <a:tr h="370840">
                <a:tc>
                  <a:txBody>
                    <a:bodyPr/>
                    <a:lstStyle/>
                    <a:p>
                      <a:pPr algn="ctr"/>
                      <a:r>
                        <a:rPr lang="en-US" sz="2050" b="1" dirty="0"/>
                        <a:t>February</a:t>
                      </a:r>
                    </a:p>
                    <a:p>
                      <a:pPr algn="ctr"/>
                      <a:endParaRPr lang="en-US" sz="2050" b="1" dirty="0"/>
                    </a:p>
                    <a:p>
                      <a:pPr algn="ctr"/>
                      <a:endParaRPr lang="en-US" sz="2050" b="1" dirty="0"/>
                    </a:p>
                  </a:txBody>
                  <a:tcPr/>
                </a:tc>
                <a:tc>
                  <a:txBody>
                    <a:bodyPr/>
                    <a:lstStyle/>
                    <a:p>
                      <a:pPr marL="285750" indent="-285750">
                        <a:buFont typeface="Arial" panose="020B0604020202020204" pitchFamily="34" charset="0"/>
                        <a:buChar char="•"/>
                      </a:pPr>
                      <a:r>
                        <a:rPr lang="en-PH" sz="2050" b="1" i="0" u="sng" strike="noStrike" cap="none" dirty="0">
                          <a:solidFill>
                            <a:srgbClr val="000000"/>
                          </a:solidFill>
                          <a:effectLst/>
                          <a:latin typeface="Calibri"/>
                          <a:ea typeface="Calibri"/>
                          <a:cs typeface="Calibri"/>
                          <a:sym typeface="Arial"/>
                        </a:rPr>
                        <a:t>GPBs of the barangays shall be submitted to the GFPS of the city/municipality </a:t>
                      </a:r>
                      <a:r>
                        <a:rPr lang="en-PH" sz="2050" b="0" i="0" u="none" strike="noStrike" cap="none" dirty="0">
                          <a:solidFill>
                            <a:srgbClr val="000000"/>
                          </a:solidFill>
                          <a:effectLst/>
                          <a:latin typeface="Calibri"/>
                          <a:ea typeface="Calibri"/>
                          <a:cs typeface="Calibri"/>
                          <a:sym typeface="Arial"/>
                        </a:rPr>
                        <a:t>for review as stated in Section 5.1.9.11 under the General Functions of the GFPS.</a:t>
                      </a:r>
                    </a:p>
                    <a:p>
                      <a:pPr marL="285750" indent="-285750">
                        <a:buFont typeface="Arial" panose="020B0604020202020204" pitchFamily="34" charset="0"/>
                        <a:buChar char="•"/>
                      </a:pPr>
                      <a:endParaRPr lang="en-PH" sz="2050" b="0" i="0" u="none" strike="noStrike" cap="none" dirty="0">
                        <a:solidFill>
                          <a:srgbClr val="000000"/>
                        </a:solidFill>
                        <a:effectLst/>
                        <a:latin typeface="Calibri"/>
                        <a:ea typeface="Calibri"/>
                        <a:cs typeface="Calibri"/>
                        <a:sym typeface="Arial"/>
                      </a:endParaRPr>
                    </a:p>
                    <a:p>
                      <a:pPr marL="285750" indent="-285750">
                        <a:buFont typeface="Arial" panose="020B0604020202020204" pitchFamily="34" charset="0"/>
                        <a:buChar char="•"/>
                      </a:pPr>
                      <a:r>
                        <a:rPr lang="en-PH" sz="2050" b="0" i="0" u="none" strike="noStrike" cap="none" dirty="0">
                          <a:solidFill>
                            <a:srgbClr val="000000"/>
                          </a:solidFill>
                          <a:effectLst/>
                          <a:latin typeface="Calibri"/>
                          <a:ea typeface="Calibri"/>
                          <a:cs typeface="Calibri"/>
                          <a:sym typeface="Arial"/>
                        </a:rPr>
                        <a:t>In accordance with COA Circular 2014-001, all LGUs, including barangays, are required to submit their GAD AR of the preceding year </a:t>
                      </a:r>
                      <a:r>
                        <a:rPr lang="en-PH" sz="2050" b="1" i="0" u="sng" strike="noStrike" cap="none" dirty="0">
                          <a:solidFill>
                            <a:srgbClr val="000000"/>
                          </a:solidFill>
                          <a:effectLst/>
                          <a:latin typeface="Calibri"/>
                          <a:ea typeface="Calibri"/>
                          <a:cs typeface="Calibri"/>
                          <a:sym typeface="Arial"/>
                        </a:rPr>
                        <a:t>on or before the 5th working day of February</a:t>
                      </a:r>
                      <a:r>
                        <a:rPr lang="en-PH" sz="2050" b="0" i="0" u="none" strike="noStrike" cap="none" dirty="0">
                          <a:solidFill>
                            <a:srgbClr val="000000"/>
                          </a:solidFill>
                          <a:effectLst/>
                          <a:latin typeface="Calibri"/>
                          <a:ea typeface="Calibri"/>
                          <a:cs typeface="Calibri"/>
                          <a:sym typeface="Arial"/>
                        </a:rPr>
                        <a:t> to their respective city/municipality, copy furnished to the COA Audit team.</a:t>
                      </a:r>
                    </a:p>
                    <a:p>
                      <a:pPr marL="285750" indent="-285750">
                        <a:buFont typeface="Arial" panose="020B0604020202020204" pitchFamily="34" charset="0"/>
                        <a:buChar char="•"/>
                      </a:pPr>
                      <a:endParaRPr lang="en-US" sz="2050" dirty="0"/>
                    </a:p>
                    <a:p>
                      <a:pPr marL="285750" indent="-285750">
                        <a:buFont typeface="Arial" panose="020B0604020202020204" pitchFamily="34" charset="0"/>
                        <a:buChar char="•"/>
                      </a:pPr>
                      <a:r>
                        <a:rPr lang="en-PH" sz="2050" b="0" i="0" u="none" strike="noStrike" cap="none" dirty="0">
                          <a:solidFill>
                            <a:srgbClr val="000000"/>
                          </a:solidFill>
                          <a:effectLst/>
                          <a:latin typeface="Calibri"/>
                          <a:ea typeface="Calibri"/>
                          <a:cs typeface="Calibri"/>
                          <a:sym typeface="Arial"/>
                        </a:rPr>
                        <a:t>Likewise</a:t>
                      </a:r>
                      <a:r>
                        <a:rPr lang="en-PH" sz="2050" b="1" i="0" u="sng" strike="noStrike" cap="none" dirty="0">
                          <a:solidFill>
                            <a:srgbClr val="000000"/>
                          </a:solidFill>
                          <a:effectLst/>
                          <a:latin typeface="Calibri"/>
                          <a:ea typeface="Calibri"/>
                          <a:cs typeface="Calibri"/>
                          <a:sym typeface="Arial"/>
                        </a:rPr>
                        <a:t>, provinces, cities, and municipalities shall furnish a copy of their respective GAD ARs to their respective DILG ROs or Provincial LGUs</a:t>
                      </a:r>
                      <a:r>
                        <a:rPr lang="en-PH" sz="2050" b="0" i="0" u="none" strike="noStrike" cap="none" dirty="0">
                          <a:solidFill>
                            <a:srgbClr val="000000"/>
                          </a:solidFill>
                          <a:effectLst/>
                          <a:latin typeface="Calibri"/>
                          <a:ea typeface="Calibri"/>
                          <a:cs typeface="Calibri"/>
                          <a:sym typeface="Arial"/>
                        </a:rPr>
                        <a:t>, as the case may be.</a:t>
                      </a:r>
                      <a:endParaRPr lang="en-US" sz="2050" dirty="0"/>
                    </a:p>
                  </a:txBody>
                  <a:tcPr/>
                </a:tc>
                <a:extLst>
                  <a:ext uri="{0D108BD9-81ED-4DB2-BD59-A6C34878D82A}">
                    <a16:rowId xmlns:a16="http://schemas.microsoft.com/office/drawing/2014/main" val="4052063136"/>
                  </a:ext>
                </a:extLst>
              </a:tr>
            </a:tbl>
          </a:graphicData>
        </a:graphic>
      </p:graphicFrame>
    </p:spTree>
    <p:extLst>
      <p:ext uri="{BB962C8B-B14F-4D97-AF65-F5344CB8AC3E}">
        <p14:creationId xmlns:p14="http://schemas.microsoft.com/office/powerpoint/2010/main" val="28323620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1E9B4-59C9-0E3F-B530-4EE91724892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A1764E-DF37-795C-AD16-955F8B6E7456}"/>
              </a:ext>
            </a:extLst>
          </p:cNvPr>
          <p:cNvGraphicFramePr>
            <a:graphicFrameLocks noGrp="1"/>
          </p:cNvGraphicFramePr>
          <p:nvPr>
            <p:extLst>
              <p:ext uri="{D42A27DB-BD31-4B8C-83A1-F6EECF244321}">
                <p14:modId xmlns:p14="http://schemas.microsoft.com/office/powerpoint/2010/main" val="1791971468"/>
              </p:ext>
            </p:extLst>
          </p:nvPr>
        </p:nvGraphicFramePr>
        <p:xfrm>
          <a:off x="628650" y="431800"/>
          <a:ext cx="10934700" cy="6172200"/>
        </p:xfrm>
        <a:graphic>
          <a:graphicData uri="http://schemas.openxmlformats.org/drawingml/2006/table">
            <a:tbl>
              <a:tblPr firstRow="1" bandRow="1">
                <a:tableStyleId>{85B33DFA-A5B6-40CA-862E-658BEC0B3DE3}</a:tableStyleId>
              </a:tblPr>
              <a:tblGrid>
                <a:gridCol w="2032034">
                  <a:extLst>
                    <a:ext uri="{9D8B030D-6E8A-4147-A177-3AD203B41FA5}">
                      <a16:colId xmlns:a16="http://schemas.microsoft.com/office/drawing/2014/main" val="4173404889"/>
                    </a:ext>
                  </a:extLst>
                </a:gridCol>
                <a:gridCol w="8902666">
                  <a:extLst>
                    <a:ext uri="{9D8B030D-6E8A-4147-A177-3AD203B41FA5}">
                      <a16:colId xmlns:a16="http://schemas.microsoft.com/office/drawing/2014/main" val="461861703"/>
                    </a:ext>
                  </a:extLst>
                </a:gridCol>
              </a:tblGrid>
              <a:tr h="370840">
                <a:tc>
                  <a:txBody>
                    <a:bodyPr/>
                    <a:lstStyle/>
                    <a:p>
                      <a:pPr algn="ctr"/>
                      <a:r>
                        <a:rPr lang="en-US" sz="2400" i="1" dirty="0"/>
                        <a:t>Month</a:t>
                      </a:r>
                    </a:p>
                  </a:txBody>
                  <a:tcPr/>
                </a:tc>
                <a:tc>
                  <a:txBody>
                    <a:bodyPr/>
                    <a:lstStyle/>
                    <a:p>
                      <a:pPr algn="ctr"/>
                      <a:r>
                        <a:rPr lang="en-US" sz="2400" i="1" dirty="0"/>
                        <a:t>Actions</a:t>
                      </a:r>
                    </a:p>
                  </a:txBody>
                  <a:tcPr/>
                </a:tc>
                <a:extLst>
                  <a:ext uri="{0D108BD9-81ED-4DB2-BD59-A6C34878D82A}">
                    <a16:rowId xmlns:a16="http://schemas.microsoft.com/office/drawing/2014/main" val="2836393383"/>
                  </a:ext>
                </a:extLst>
              </a:tr>
              <a:tr h="370840">
                <a:tc>
                  <a:txBody>
                    <a:bodyPr/>
                    <a:lstStyle/>
                    <a:p>
                      <a:pPr algn="ctr"/>
                      <a:r>
                        <a:rPr lang="en-US" sz="2100" b="1" dirty="0"/>
                        <a:t>March</a:t>
                      </a:r>
                    </a:p>
                  </a:txBody>
                  <a:tcPr/>
                </a:tc>
                <a:tc>
                  <a:txBody>
                    <a:bodyPr/>
                    <a:lstStyle/>
                    <a:p>
                      <a:pPr marL="285750" indent="-285750">
                        <a:buFont typeface="Arial" panose="020B0604020202020204" pitchFamily="34" charset="0"/>
                        <a:buChar char="•"/>
                      </a:pPr>
                      <a:r>
                        <a:rPr lang="en-PH" sz="2100" b="0" i="0" u="none" strike="noStrike" cap="none" dirty="0">
                          <a:solidFill>
                            <a:srgbClr val="000000"/>
                          </a:solidFill>
                          <a:effectLst/>
                          <a:latin typeface="Calibri"/>
                          <a:ea typeface="Calibri"/>
                          <a:cs typeface="Calibri"/>
                          <a:sym typeface="Arial"/>
                        </a:rPr>
                        <a:t> </a:t>
                      </a:r>
                      <a:r>
                        <a:rPr lang="en-PH" sz="2100" b="1" i="0" u="sng" strike="noStrike" cap="none" dirty="0">
                          <a:solidFill>
                            <a:srgbClr val="000000"/>
                          </a:solidFill>
                          <a:effectLst/>
                          <a:latin typeface="Calibri"/>
                          <a:ea typeface="Calibri"/>
                          <a:cs typeface="Calibri"/>
                          <a:sym typeface="Arial"/>
                        </a:rPr>
                        <a:t>GPBs of component cities and municipalities shall be submitted to the GFPS of the province for review </a:t>
                      </a:r>
                      <a:r>
                        <a:rPr lang="en-PH" sz="2100" b="0" i="0" u="none" strike="noStrike" cap="none" dirty="0">
                          <a:solidFill>
                            <a:srgbClr val="000000"/>
                          </a:solidFill>
                          <a:effectLst/>
                          <a:latin typeface="Calibri"/>
                          <a:ea typeface="Calibri"/>
                          <a:cs typeface="Calibri"/>
                          <a:sym typeface="Arial"/>
                        </a:rPr>
                        <a:t>as stated in Section 5.1.10.1.4 under the Roles and Responsibilities of the LGU GFPS.</a:t>
                      </a:r>
                      <a:endParaRPr lang="en-US" sz="2100" dirty="0"/>
                    </a:p>
                  </a:txBody>
                  <a:tcPr/>
                </a:tc>
                <a:extLst>
                  <a:ext uri="{0D108BD9-81ED-4DB2-BD59-A6C34878D82A}">
                    <a16:rowId xmlns:a16="http://schemas.microsoft.com/office/drawing/2014/main" val="488090669"/>
                  </a:ext>
                </a:extLst>
              </a:tr>
              <a:tr h="370840">
                <a:tc>
                  <a:txBody>
                    <a:bodyPr/>
                    <a:lstStyle/>
                    <a:p>
                      <a:pPr algn="ctr"/>
                      <a:r>
                        <a:rPr lang="en-US" sz="2100" b="1" dirty="0"/>
                        <a:t>April</a:t>
                      </a:r>
                    </a:p>
                  </a:txBody>
                  <a:tcPr/>
                </a:tc>
                <a:tc>
                  <a:txBody>
                    <a:bodyPr/>
                    <a:lstStyle/>
                    <a:p>
                      <a:pPr marL="285750" indent="-285750">
                        <a:buFont typeface="Arial" panose="020B0604020202020204" pitchFamily="34" charset="0"/>
                        <a:buChar char="•"/>
                      </a:pPr>
                      <a:r>
                        <a:rPr lang="en-PH" sz="2100" b="1" i="0" u="sng" strike="noStrike" cap="none" dirty="0">
                          <a:solidFill>
                            <a:srgbClr val="000000"/>
                          </a:solidFill>
                          <a:effectLst/>
                          <a:latin typeface="Calibri"/>
                          <a:ea typeface="Calibri"/>
                          <a:cs typeface="Calibri"/>
                          <a:sym typeface="Arial"/>
                        </a:rPr>
                        <a:t>GPBs of all provinces, HUCs, ICCs, and LGUs in Metro Manila shall be submitted to DILG ROs </a:t>
                      </a:r>
                      <a:r>
                        <a:rPr lang="en-PH" sz="2100" b="0" i="0" u="none" strike="noStrike" cap="none" dirty="0">
                          <a:solidFill>
                            <a:srgbClr val="000000"/>
                          </a:solidFill>
                          <a:effectLst/>
                          <a:latin typeface="Calibri"/>
                          <a:ea typeface="Calibri"/>
                          <a:cs typeface="Calibri"/>
                          <a:sym typeface="Arial"/>
                        </a:rPr>
                        <a:t>for review as stipulated in Section 5.3.6.1 under Submission, Review and Endorsement of LGU GAD Plans and Budgets.</a:t>
                      </a:r>
                      <a:endParaRPr lang="en-US" sz="2100" dirty="0"/>
                    </a:p>
                  </a:txBody>
                  <a:tcPr/>
                </a:tc>
                <a:extLst>
                  <a:ext uri="{0D108BD9-81ED-4DB2-BD59-A6C34878D82A}">
                    <a16:rowId xmlns:a16="http://schemas.microsoft.com/office/drawing/2014/main" val="4052063136"/>
                  </a:ext>
                </a:extLst>
              </a:tr>
              <a:tr h="0">
                <a:tc>
                  <a:txBody>
                    <a:bodyPr/>
                    <a:lstStyle/>
                    <a:p>
                      <a:pPr algn="ctr"/>
                      <a:r>
                        <a:rPr lang="en-US" sz="2100" b="1" dirty="0"/>
                        <a:t>April - May</a:t>
                      </a:r>
                    </a:p>
                  </a:txBody>
                  <a:tcPr/>
                </a:tc>
                <a:tc>
                  <a:txBody>
                    <a:bodyPr/>
                    <a:lstStyle/>
                    <a:p>
                      <a:pPr marL="285750" indent="-285750">
                        <a:buFont typeface="Arial" panose="020B0604020202020204" pitchFamily="34" charset="0"/>
                        <a:buChar char="•"/>
                      </a:pPr>
                      <a:r>
                        <a:rPr lang="en-PH" sz="2100" b="1" i="0" u="sng" strike="noStrike" cap="none" dirty="0">
                          <a:solidFill>
                            <a:srgbClr val="000000"/>
                          </a:solidFill>
                          <a:effectLst/>
                          <a:latin typeface="Calibri"/>
                          <a:ea typeface="Calibri"/>
                          <a:cs typeface="Calibri"/>
                          <a:sym typeface="Arial"/>
                        </a:rPr>
                        <a:t>DILG ROs shall review and endorse province/HUC/ICC GPBs</a:t>
                      </a:r>
                      <a:r>
                        <a:rPr lang="en-PH" sz="2100" b="0" i="0" u="none" strike="noStrike" cap="none" dirty="0">
                          <a:solidFill>
                            <a:srgbClr val="000000"/>
                          </a:solidFill>
                          <a:effectLst/>
                          <a:latin typeface="Calibri"/>
                          <a:ea typeface="Calibri"/>
                          <a:cs typeface="Calibri"/>
                          <a:sym typeface="Arial"/>
                        </a:rPr>
                        <a:t>, which shall be returned to the concerned LGU for inclusion in the preparation of the AIP, not later than the end of May. </a:t>
                      </a:r>
                    </a:p>
                    <a:p>
                      <a:pPr marL="285750" indent="-285750">
                        <a:buFont typeface="Arial" panose="020B0604020202020204" pitchFamily="34" charset="0"/>
                        <a:buChar char="•"/>
                      </a:pPr>
                      <a:r>
                        <a:rPr lang="en-PH" sz="2100" b="0" i="0" u="none" strike="noStrike" cap="none" dirty="0">
                          <a:solidFill>
                            <a:srgbClr val="000000"/>
                          </a:solidFill>
                          <a:effectLst/>
                          <a:latin typeface="Calibri"/>
                          <a:ea typeface="Calibri"/>
                          <a:cs typeface="Calibri"/>
                          <a:sym typeface="Arial"/>
                        </a:rPr>
                        <a:t>On the other hand, the </a:t>
                      </a:r>
                      <a:r>
                        <a:rPr lang="en-PH" sz="2100" b="1" i="0" u="sng" strike="noStrike" cap="none" dirty="0">
                          <a:solidFill>
                            <a:srgbClr val="000000"/>
                          </a:solidFill>
                          <a:effectLst/>
                          <a:latin typeface="Calibri"/>
                          <a:ea typeface="Calibri"/>
                          <a:cs typeface="Calibri"/>
                          <a:sym typeface="Arial"/>
                        </a:rPr>
                        <a:t>LCE of the province through its GFPS shall review and endorse GPBs </a:t>
                      </a:r>
                      <a:r>
                        <a:rPr lang="en-PH" sz="2100" b="0" i="0" u="none" strike="noStrike" cap="none" dirty="0">
                          <a:solidFill>
                            <a:srgbClr val="000000"/>
                          </a:solidFill>
                          <a:effectLst/>
                          <a:latin typeface="Calibri"/>
                          <a:ea typeface="Calibri"/>
                          <a:cs typeface="Calibri"/>
                          <a:sym typeface="Arial"/>
                        </a:rPr>
                        <a:t>with accompanying GAD ARs of cities and municipalities within their jurisdiction; the LCE of cities and municipalities through its GFPS shall review and endorse the GPBs with accompanying GAD ARs of barangays within their jurisdiction.</a:t>
                      </a:r>
                    </a:p>
                    <a:p>
                      <a:pPr marL="285750" indent="-285750">
                        <a:buFont typeface="Arial" panose="020B0604020202020204" pitchFamily="34" charset="0"/>
                        <a:buChar char="•"/>
                      </a:pPr>
                      <a:r>
                        <a:rPr lang="en-PH" sz="2100" b="0" i="0" u="none" strike="noStrike" cap="none" dirty="0">
                          <a:solidFill>
                            <a:srgbClr val="000000"/>
                          </a:solidFill>
                          <a:effectLst/>
                          <a:latin typeface="Calibri"/>
                          <a:ea typeface="Calibri"/>
                          <a:cs typeface="Calibri"/>
                          <a:sym typeface="Arial"/>
                        </a:rPr>
                        <a:t>The review of the LGUs GPB will cover the alignment of the LGUs plan to the plan of the higher LGUs and the gender responsiveness of the PPAs of the GPB.</a:t>
                      </a:r>
                    </a:p>
                  </a:txBody>
                  <a:tcPr/>
                </a:tc>
                <a:extLst>
                  <a:ext uri="{0D108BD9-81ED-4DB2-BD59-A6C34878D82A}">
                    <a16:rowId xmlns:a16="http://schemas.microsoft.com/office/drawing/2014/main" val="4268750441"/>
                  </a:ext>
                </a:extLst>
              </a:tr>
            </a:tbl>
          </a:graphicData>
        </a:graphic>
      </p:graphicFrame>
    </p:spTree>
    <p:extLst>
      <p:ext uri="{BB962C8B-B14F-4D97-AF65-F5344CB8AC3E}">
        <p14:creationId xmlns:p14="http://schemas.microsoft.com/office/powerpoint/2010/main" val="407996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52"/>
          <p:cNvSpPr/>
          <p:nvPr/>
        </p:nvSpPr>
        <p:spPr>
          <a:xfrm>
            <a:off x="0" y="545592"/>
            <a:ext cx="12141200" cy="706755"/>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DISCUSSION FLOW</a:t>
            </a:r>
            <a:endParaRPr sz="1400" b="0" i="0" u="none" strike="noStrike" cap="none" dirty="0">
              <a:solidFill>
                <a:srgbClr val="7030A0"/>
              </a:solidFill>
              <a:effectLst>
                <a:outerShdw blurRad="38100" dist="38100" dir="2700000" algn="tl">
                  <a:srgbClr val="000000">
                    <a:alpha val="43137"/>
                  </a:srgbClr>
                </a:outerShdw>
              </a:effectLst>
              <a:sym typeface="Arial"/>
            </a:endParaRPr>
          </a:p>
        </p:txBody>
      </p:sp>
      <p:grpSp>
        <p:nvGrpSpPr>
          <p:cNvPr id="64" name="Google Shape;64;p152"/>
          <p:cNvGrpSpPr/>
          <p:nvPr/>
        </p:nvGrpSpPr>
        <p:grpSpPr>
          <a:xfrm>
            <a:off x="1061125" y="2188124"/>
            <a:ext cx="2135187" cy="1281112"/>
            <a:chOff x="7143" y="2068777"/>
            <a:chExt cx="2135187" cy="1281112"/>
          </a:xfrm>
        </p:grpSpPr>
        <p:sp>
          <p:nvSpPr>
            <p:cNvPr id="65" name="Google Shape;65;p152"/>
            <p:cNvSpPr/>
            <p:nvPr/>
          </p:nvSpPr>
          <p:spPr>
            <a:xfrm>
              <a:off x="7143" y="2068777"/>
              <a:ext cx="2135187" cy="1281112"/>
            </a:xfrm>
            <a:prstGeom prst="roundRect">
              <a:avLst>
                <a:gd name="adj" fmla="val 10000"/>
              </a:avLst>
            </a:prstGeom>
            <a:solidFill>
              <a:srgbClr val="C4E0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52"/>
            <p:cNvSpPr txBox="1"/>
            <p:nvPr/>
          </p:nvSpPr>
          <p:spPr>
            <a:xfrm>
              <a:off x="44665" y="2106299"/>
              <a:ext cx="2060143" cy="1206068"/>
            </a:xfrm>
            <a:prstGeom prst="rect">
              <a:avLst/>
            </a:prstGeom>
            <a:solidFill>
              <a:srgbClr val="C4E0B2"/>
            </a:solidFill>
            <a:ln>
              <a:noFill/>
            </a:ln>
          </p:spPr>
          <p:txBody>
            <a:bodyPr spcFirstLastPara="1" wrap="square" lIns="198100" tIns="198100" rIns="198100" bIns="198100" anchor="ctr" anchorCtr="0">
              <a:noAutofit/>
            </a:bodyPr>
            <a:lstStyle/>
            <a:p>
              <a:pPr marL="0" marR="0" lvl="0" indent="0" algn="ctr" rtl="0">
                <a:lnSpc>
                  <a:spcPct val="90000"/>
                </a:lnSpc>
                <a:spcBef>
                  <a:spcPts val="0"/>
                </a:spcBef>
                <a:spcAft>
                  <a:spcPts val="0"/>
                </a:spcAft>
                <a:buClr>
                  <a:srgbClr val="000000"/>
                </a:buClr>
                <a:buSzPts val="5500"/>
                <a:buFont typeface="Arial"/>
                <a:buNone/>
              </a:pPr>
              <a:r>
                <a:rPr lang="en-US" sz="5500" b="0" i="0" u="none" strike="noStrike" cap="none"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Arial"/>
                </a:rPr>
                <a:t>WHY </a:t>
              </a:r>
              <a:endParaRPr sz="1400" b="0" i="0" u="none" strike="noStrike" cap="none" dirty="0">
                <a:solidFill>
                  <a:srgbClr val="0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Arial"/>
              </a:endParaRPr>
            </a:p>
          </p:txBody>
        </p:sp>
      </p:grpSp>
      <p:grpSp>
        <p:nvGrpSpPr>
          <p:cNvPr id="67" name="Google Shape;67;p152"/>
          <p:cNvGrpSpPr/>
          <p:nvPr/>
        </p:nvGrpSpPr>
        <p:grpSpPr>
          <a:xfrm>
            <a:off x="3824518" y="2423886"/>
            <a:ext cx="527074" cy="629321"/>
            <a:chOff x="2355850" y="2444570"/>
            <a:chExt cx="452659" cy="529526"/>
          </a:xfrm>
        </p:grpSpPr>
        <p:sp>
          <p:nvSpPr>
            <p:cNvPr id="68" name="Google Shape;68;p152"/>
            <p:cNvSpPr/>
            <p:nvPr/>
          </p:nvSpPr>
          <p:spPr>
            <a:xfrm>
              <a:off x="2355850" y="2444570"/>
              <a:ext cx="452659" cy="529526"/>
            </a:xfrm>
            <a:prstGeom prst="rightArrow">
              <a:avLst>
                <a:gd name="adj1" fmla="val 60000"/>
                <a:gd name="adj2" fmla="val 50000"/>
              </a:avLst>
            </a:prstGeom>
            <a:solidFill>
              <a:srgbClr val="B3CA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52"/>
            <p:cNvSpPr txBox="1"/>
            <p:nvPr/>
          </p:nvSpPr>
          <p:spPr>
            <a:xfrm>
              <a:off x="2355850" y="2550475"/>
              <a:ext cx="316861" cy="3177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p:txBody>
        </p:sp>
      </p:grpSp>
      <p:grpSp>
        <p:nvGrpSpPr>
          <p:cNvPr id="70" name="Google Shape;70;p152"/>
          <p:cNvGrpSpPr/>
          <p:nvPr/>
        </p:nvGrpSpPr>
        <p:grpSpPr>
          <a:xfrm>
            <a:off x="4660631" y="2155145"/>
            <a:ext cx="2554128" cy="1281112"/>
            <a:chOff x="2996406" y="2068777"/>
            <a:chExt cx="2135187" cy="1281112"/>
          </a:xfrm>
        </p:grpSpPr>
        <p:sp>
          <p:nvSpPr>
            <p:cNvPr id="71" name="Google Shape;71;p152"/>
            <p:cNvSpPr/>
            <p:nvPr/>
          </p:nvSpPr>
          <p:spPr>
            <a:xfrm>
              <a:off x="2996406" y="2068777"/>
              <a:ext cx="2135187" cy="1281112"/>
            </a:xfrm>
            <a:prstGeom prst="roundRect">
              <a:avLst>
                <a:gd name="adj" fmla="val 10000"/>
              </a:avLst>
            </a:prstGeom>
            <a:solidFill>
              <a:srgbClr val="C4E0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52"/>
            <p:cNvSpPr txBox="1"/>
            <p:nvPr/>
          </p:nvSpPr>
          <p:spPr>
            <a:xfrm>
              <a:off x="3033928" y="2106299"/>
              <a:ext cx="2060143" cy="1206068"/>
            </a:xfrm>
            <a:prstGeom prst="rect">
              <a:avLst/>
            </a:prstGeom>
            <a:solidFill>
              <a:srgbClr val="C4E0B2"/>
            </a:solidFill>
            <a:ln>
              <a:noFill/>
            </a:ln>
          </p:spPr>
          <p:txBody>
            <a:bodyPr spcFirstLastPara="1" wrap="square" lIns="198100" tIns="198100" rIns="198100" bIns="198100" anchor="ctr" anchorCtr="0">
              <a:noAutofit/>
            </a:bodyPr>
            <a:lstStyle/>
            <a:p>
              <a:pPr marL="0" marR="0" lvl="0" indent="0" algn="ctr" rtl="0">
                <a:lnSpc>
                  <a:spcPct val="90000"/>
                </a:lnSpc>
                <a:spcBef>
                  <a:spcPts val="0"/>
                </a:spcBef>
                <a:spcAft>
                  <a:spcPts val="0"/>
                </a:spcAft>
                <a:buClr>
                  <a:srgbClr val="000000"/>
                </a:buClr>
                <a:buSzPts val="5500"/>
                <a:buFont typeface="Arial"/>
                <a:buNone/>
              </a:pPr>
              <a:r>
                <a:rPr lang="en-US" sz="5500" b="0" i="0" u="none" strike="noStrike" cap="none" dirty="0">
                  <a:solidFill>
                    <a:srgbClr val="7030A0"/>
                  </a:solidFill>
                  <a:effectLst>
                    <a:outerShdw blurRad="38100" dist="38100" dir="2700000" algn="tl">
                      <a:srgbClr val="000000">
                        <a:alpha val="43137"/>
                      </a:srgbClr>
                    </a:outerShdw>
                  </a:effectLst>
                  <a:latin typeface="Arial"/>
                  <a:ea typeface="Arial"/>
                  <a:cs typeface="Arial"/>
                  <a:sym typeface="Arial"/>
                </a:rPr>
                <a:t>WHAT</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p:txBody>
        </p:sp>
      </p:grpSp>
      <p:grpSp>
        <p:nvGrpSpPr>
          <p:cNvPr id="73" name="Google Shape;73;p152"/>
          <p:cNvGrpSpPr/>
          <p:nvPr/>
        </p:nvGrpSpPr>
        <p:grpSpPr>
          <a:xfrm>
            <a:off x="8648840" y="2155145"/>
            <a:ext cx="2500517" cy="1281112"/>
            <a:chOff x="5985668" y="2068777"/>
            <a:chExt cx="2135187" cy="1281112"/>
          </a:xfrm>
        </p:grpSpPr>
        <p:sp>
          <p:nvSpPr>
            <p:cNvPr id="74" name="Google Shape;74;p152"/>
            <p:cNvSpPr/>
            <p:nvPr/>
          </p:nvSpPr>
          <p:spPr>
            <a:xfrm>
              <a:off x="5985668" y="2068777"/>
              <a:ext cx="2135187" cy="1281112"/>
            </a:xfrm>
            <a:prstGeom prst="roundRect">
              <a:avLst>
                <a:gd name="adj" fmla="val 10000"/>
              </a:avLst>
            </a:prstGeom>
            <a:solidFill>
              <a:srgbClr val="C4E0B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52"/>
            <p:cNvSpPr txBox="1"/>
            <p:nvPr/>
          </p:nvSpPr>
          <p:spPr>
            <a:xfrm>
              <a:off x="6023190" y="2106299"/>
              <a:ext cx="2060143" cy="1206068"/>
            </a:xfrm>
            <a:prstGeom prst="rect">
              <a:avLst/>
            </a:prstGeom>
            <a:solidFill>
              <a:srgbClr val="C4E0B2"/>
            </a:solidFill>
            <a:ln>
              <a:noFill/>
            </a:ln>
          </p:spPr>
          <p:txBody>
            <a:bodyPr spcFirstLastPara="1" wrap="square" lIns="198100" tIns="198100" rIns="198100" bIns="198100" anchor="ctr" anchorCtr="0">
              <a:noAutofit/>
            </a:bodyPr>
            <a:lstStyle/>
            <a:p>
              <a:pPr marL="0" marR="0" lvl="0" indent="0" algn="ctr" rtl="0">
                <a:lnSpc>
                  <a:spcPct val="90000"/>
                </a:lnSpc>
                <a:spcBef>
                  <a:spcPts val="0"/>
                </a:spcBef>
                <a:spcAft>
                  <a:spcPts val="0"/>
                </a:spcAft>
                <a:buClr>
                  <a:srgbClr val="000000"/>
                </a:buClr>
                <a:buSzPts val="5500"/>
                <a:buFont typeface="Arial"/>
                <a:buNone/>
              </a:pPr>
              <a:r>
                <a:rPr lang="en-US" sz="5500" b="0" i="0" u="none" strike="noStrike" cap="none" dirty="0">
                  <a:solidFill>
                    <a:srgbClr val="7030A0"/>
                  </a:solidFill>
                  <a:effectLst>
                    <a:outerShdw blurRad="38100" dist="38100" dir="2700000" algn="tl">
                      <a:srgbClr val="000000">
                        <a:alpha val="43137"/>
                      </a:srgbClr>
                    </a:outerShdw>
                  </a:effectLst>
                  <a:latin typeface="Arial"/>
                  <a:ea typeface="Arial"/>
                  <a:cs typeface="Arial"/>
                  <a:sym typeface="Arial"/>
                </a:rPr>
                <a:t>HOW</a:t>
              </a:r>
              <a:endParaRPr sz="1400" b="0" i="0" u="none" strike="noStrike" cap="none" dirty="0">
                <a:solidFill>
                  <a:srgbClr val="7030A0"/>
                </a:solidFill>
                <a:effectLst>
                  <a:outerShdw blurRad="38100" dist="38100" dir="2700000" algn="tl">
                    <a:srgbClr val="000000">
                      <a:alpha val="43137"/>
                    </a:srgbClr>
                  </a:outerShdw>
                </a:effectLst>
                <a:latin typeface="Arial"/>
                <a:ea typeface="Arial"/>
                <a:cs typeface="Arial"/>
                <a:sym typeface="Arial"/>
              </a:endParaRPr>
            </a:p>
          </p:txBody>
        </p:sp>
      </p:grpSp>
      <p:sp>
        <p:nvSpPr>
          <p:cNvPr id="76" name="Google Shape;76;p152"/>
          <p:cNvSpPr txBox="1"/>
          <p:nvPr/>
        </p:nvSpPr>
        <p:spPr>
          <a:xfrm>
            <a:off x="603588" y="3859972"/>
            <a:ext cx="3154632"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Need for GAD Planning and Budgeting</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endParaRPr>
          </a:p>
        </p:txBody>
      </p:sp>
      <p:sp>
        <p:nvSpPr>
          <p:cNvPr id="77" name="Google Shape;77;p152"/>
          <p:cNvSpPr txBox="1"/>
          <p:nvPr/>
        </p:nvSpPr>
        <p:spPr>
          <a:xfrm>
            <a:off x="4442723" y="3859971"/>
            <a:ext cx="2989943"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Policy Imperatives in GAD Planning and Budgeting</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78" name="Google Shape;78;p152"/>
          <p:cNvSpPr txBox="1"/>
          <p:nvPr/>
        </p:nvSpPr>
        <p:spPr>
          <a:xfrm>
            <a:off x="8364212" y="3780143"/>
            <a:ext cx="3228020"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Step-by-Step Guide in Preparing the GAD PB and GAD AR</a:t>
            </a:r>
            <a:endParaRPr sz="1400" b="0" i="0"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endParaRPr>
          </a:p>
        </p:txBody>
      </p:sp>
      <p:grpSp>
        <p:nvGrpSpPr>
          <p:cNvPr id="79" name="Google Shape;79;p152"/>
          <p:cNvGrpSpPr/>
          <p:nvPr/>
        </p:nvGrpSpPr>
        <p:grpSpPr>
          <a:xfrm>
            <a:off x="7627261" y="2549750"/>
            <a:ext cx="527074" cy="629321"/>
            <a:chOff x="2355850" y="2444570"/>
            <a:chExt cx="452659" cy="529526"/>
          </a:xfrm>
        </p:grpSpPr>
        <p:sp>
          <p:nvSpPr>
            <p:cNvPr id="80" name="Google Shape;80;p152"/>
            <p:cNvSpPr/>
            <p:nvPr/>
          </p:nvSpPr>
          <p:spPr>
            <a:xfrm>
              <a:off x="2355850" y="2444570"/>
              <a:ext cx="452659" cy="529526"/>
            </a:xfrm>
            <a:prstGeom prst="rightArrow">
              <a:avLst>
                <a:gd name="adj1" fmla="val 60000"/>
                <a:gd name="adj2" fmla="val 50000"/>
              </a:avLst>
            </a:prstGeom>
            <a:solidFill>
              <a:srgbClr val="B3CA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52"/>
            <p:cNvSpPr txBox="1"/>
            <p:nvPr/>
          </p:nvSpPr>
          <p:spPr>
            <a:xfrm>
              <a:off x="2355850" y="2550475"/>
              <a:ext cx="316861" cy="3177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p:tgtEl>
                                          <p:spTgt spid="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p:tgtEl>
                                          <p:spTgt spid="7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10C81-D0F3-2F57-A0BF-FE81926AE3B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26B40F6-E096-A366-7147-72C91A59D4B1}"/>
              </a:ext>
            </a:extLst>
          </p:cNvPr>
          <p:cNvGraphicFramePr>
            <a:graphicFrameLocks noGrp="1"/>
          </p:cNvGraphicFramePr>
          <p:nvPr>
            <p:extLst>
              <p:ext uri="{D42A27DB-BD31-4B8C-83A1-F6EECF244321}">
                <p14:modId xmlns:p14="http://schemas.microsoft.com/office/powerpoint/2010/main" val="1046974037"/>
              </p:ext>
            </p:extLst>
          </p:nvPr>
        </p:nvGraphicFramePr>
        <p:xfrm>
          <a:off x="596900" y="567266"/>
          <a:ext cx="10934700" cy="5516880"/>
        </p:xfrm>
        <a:graphic>
          <a:graphicData uri="http://schemas.openxmlformats.org/drawingml/2006/table">
            <a:tbl>
              <a:tblPr firstRow="1" bandRow="1">
                <a:tableStyleId>{85B33DFA-A5B6-40CA-862E-658BEC0B3DE3}</a:tableStyleId>
              </a:tblPr>
              <a:tblGrid>
                <a:gridCol w="2032034">
                  <a:extLst>
                    <a:ext uri="{9D8B030D-6E8A-4147-A177-3AD203B41FA5}">
                      <a16:colId xmlns:a16="http://schemas.microsoft.com/office/drawing/2014/main" val="4173404889"/>
                    </a:ext>
                  </a:extLst>
                </a:gridCol>
                <a:gridCol w="8902666">
                  <a:extLst>
                    <a:ext uri="{9D8B030D-6E8A-4147-A177-3AD203B41FA5}">
                      <a16:colId xmlns:a16="http://schemas.microsoft.com/office/drawing/2014/main" val="461861703"/>
                    </a:ext>
                  </a:extLst>
                </a:gridCol>
              </a:tblGrid>
              <a:tr h="370840">
                <a:tc>
                  <a:txBody>
                    <a:bodyPr/>
                    <a:lstStyle/>
                    <a:p>
                      <a:pPr algn="ctr"/>
                      <a:r>
                        <a:rPr lang="en-US" sz="2400" i="1" dirty="0"/>
                        <a:t>Month</a:t>
                      </a:r>
                    </a:p>
                  </a:txBody>
                  <a:tcPr/>
                </a:tc>
                <a:tc>
                  <a:txBody>
                    <a:bodyPr/>
                    <a:lstStyle/>
                    <a:p>
                      <a:pPr algn="ctr"/>
                      <a:r>
                        <a:rPr lang="en-US" sz="2400" i="1" dirty="0"/>
                        <a:t>Actions</a:t>
                      </a:r>
                    </a:p>
                  </a:txBody>
                  <a:tcPr/>
                </a:tc>
                <a:extLst>
                  <a:ext uri="{0D108BD9-81ED-4DB2-BD59-A6C34878D82A}">
                    <a16:rowId xmlns:a16="http://schemas.microsoft.com/office/drawing/2014/main" val="2836393383"/>
                  </a:ext>
                </a:extLst>
              </a:tr>
              <a:tr h="370840">
                <a:tc>
                  <a:txBody>
                    <a:bodyPr/>
                    <a:lstStyle/>
                    <a:p>
                      <a:pPr algn="ctr"/>
                      <a:r>
                        <a:rPr lang="en-US" sz="2200" b="1" dirty="0"/>
                        <a:t>June</a:t>
                      </a:r>
                    </a:p>
                  </a:txBody>
                  <a:tcPr/>
                </a:tc>
                <a:tc>
                  <a:txBody>
                    <a:bodyPr/>
                    <a:lstStyle/>
                    <a:p>
                      <a:pPr marL="285750" indent="-285750">
                        <a:buFont typeface="Arial" panose="020B0604020202020204" pitchFamily="34" charset="0"/>
                        <a:buChar char="•"/>
                      </a:pPr>
                      <a:r>
                        <a:rPr lang="en-PH" sz="2200" b="0" i="0" u="none" strike="noStrike" cap="none" dirty="0">
                          <a:solidFill>
                            <a:srgbClr val="000000"/>
                          </a:solidFill>
                          <a:effectLst/>
                          <a:latin typeface="Calibri"/>
                          <a:ea typeface="Calibri"/>
                          <a:cs typeface="Calibri"/>
                          <a:sym typeface="Arial"/>
                        </a:rPr>
                        <a:t> Issuance of the Budget Call by the LCE to all LGU departments/offices.</a:t>
                      </a:r>
                      <a:endParaRPr lang="en-US" sz="2200" dirty="0"/>
                    </a:p>
                  </a:txBody>
                  <a:tcPr/>
                </a:tc>
                <a:extLst>
                  <a:ext uri="{0D108BD9-81ED-4DB2-BD59-A6C34878D82A}">
                    <a16:rowId xmlns:a16="http://schemas.microsoft.com/office/drawing/2014/main" val="488090669"/>
                  </a:ext>
                </a:extLst>
              </a:tr>
              <a:tr h="370840">
                <a:tc>
                  <a:txBody>
                    <a:bodyPr/>
                    <a:lstStyle/>
                    <a:p>
                      <a:pPr algn="ctr"/>
                      <a:r>
                        <a:rPr lang="en-US" sz="2200" b="1" dirty="0"/>
                        <a:t>July-August</a:t>
                      </a:r>
                    </a:p>
                  </a:txBody>
                  <a:tcPr/>
                </a:tc>
                <a:tc>
                  <a:txBody>
                    <a:bodyPr/>
                    <a:lstStyle/>
                    <a:p>
                      <a:pPr marL="285750" indent="-285750">
                        <a:buFont typeface="Arial" panose="020B0604020202020204" pitchFamily="34" charset="0"/>
                        <a:buChar char="•"/>
                      </a:pPr>
                      <a:r>
                        <a:rPr lang="en-PH" sz="2200" b="1" i="0" u="sng" strike="noStrike" cap="none" dirty="0">
                          <a:solidFill>
                            <a:srgbClr val="000000"/>
                          </a:solidFill>
                          <a:effectLst/>
                          <a:latin typeface="Calibri"/>
                          <a:ea typeface="Calibri"/>
                          <a:cs typeface="Calibri"/>
                          <a:sym typeface="Arial"/>
                        </a:rPr>
                        <a:t>Integration of the endorsed GPB PPAs in the annual budget proposals of concerned LGU departments/offices.</a:t>
                      </a:r>
                    </a:p>
                    <a:p>
                      <a:pPr marL="285750" indent="-285750">
                        <a:buFont typeface="Arial" panose="020B0604020202020204" pitchFamily="34" charset="0"/>
                        <a:buChar char="•"/>
                      </a:pPr>
                      <a:endParaRPr lang="en-PH" sz="2200" b="0" i="0" u="none" strike="noStrike" cap="none" dirty="0">
                        <a:solidFill>
                          <a:srgbClr val="000000"/>
                        </a:solidFill>
                        <a:effectLst/>
                        <a:latin typeface="Calibri"/>
                        <a:ea typeface="Calibri"/>
                        <a:cs typeface="Calibri"/>
                        <a:sym typeface="Arial"/>
                      </a:endParaRPr>
                    </a:p>
                    <a:p>
                      <a:pPr marL="285750" indent="-285750">
                        <a:buFont typeface="Arial" panose="020B0604020202020204" pitchFamily="34" charset="0"/>
                        <a:buChar char="•"/>
                      </a:pPr>
                      <a:r>
                        <a:rPr lang="en-PH" sz="2200" b="0" i="0" u="none" strike="noStrike" cap="none" dirty="0">
                          <a:solidFill>
                            <a:srgbClr val="000000"/>
                          </a:solidFill>
                          <a:effectLst/>
                          <a:latin typeface="Calibri"/>
                          <a:ea typeface="Calibri"/>
                          <a:cs typeface="Calibri"/>
                          <a:sym typeface="Arial"/>
                        </a:rPr>
                        <a:t>The Local Finance Committee (LFC) shall ensure the integration of the GPB in the LGU budget proposals during the technical budget hearings.</a:t>
                      </a:r>
                    </a:p>
                  </a:txBody>
                  <a:tcPr/>
                </a:tc>
                <a:extLst>
                  <a:ext uri="{0D108BD9-81ED-4DB2-BD59-A6C34878D82A}">
                    <a16:rowId xmlns:a16="http://schemas.microsoft.com/office/drawing/2014/main" val="4052063136"/>
                  </a:ext>
                </a:extLst>
              </a:tr>
              <a:tr h="0">
                <a:tc>
                  <a:txBody>
                    <a:bodyPr/>
                    <a:lstStyle/>
                    <a:p>
                      <a:pPr algn="ctr"/>
                      <a:r>
                        <a:rPr lang="en-US" sz="2200" b="1" dirty="0"/>
                        <a:t>September</a:t>
                      </a:r>
                    </a:p>
                  </a:txBody>
                  <a:tcPr/>
                </a:tc>
                <a:tc>
                  <a:txBody>
                    <a:bodyPr/>
                    <a:lstStyle/>
                    <a:p>
                      <a:pPr marL="285750" indent="-285750">
                        <a:buFont typeface="Arial" panose="020B0604020202020204" pitchFamily="34" charset="0"/>
                        <a:buChar char="•"/>
                      </a:pPr>
                      <a:r>
                        <a:rPr lang="en-PH" sz="2200" b="0" i="0" u="none" strike="noStrike" cap="none" dirty="0">
                          <a:solidFill>
                            <a:srgbClr val="000000"/>
                          </a:solidFill>
                          <a:effectLst/>
                          <a:latin typeface="Calibri"/>
                          <a:ea typeface="Calibri"/>
                          <a:cs typeface="Calibri"/>
                          <a:sym typeface="Arial"/>
                        </a:rPr>
                        <a:t>The </a:t>
                      </a:r>
                      <a:r>
                        <a:rPr lang="en-PH" sz="2200" b="1" i="0" u="sng" strike="noStrike" cap="none" dirty="0">
                          <a:solidFill>
                            <a:srgbClr val="000000"/>
                          </a:solidFill>
                          <a:effectLst/>
                          <a:latin typeface="Calibri"/>
                          <a:ea typeface="Calibri"/>
                          <a:cs typeface="Calibri"/>
                          <a:sym typeface="Arial"/>
                        </a:rPr>
                        <a:t>LFC shall ensure that the identified GAD PPAs are reflected in the Local Expenditure Program and the Budget Expenditure and Sources of Financing.</a:t>
                      </a:r>
                    </a:p>
                  </a:txBody>
                  <a:tcPr/>
                </a:tc>
                <a:extLst>
                  <a:ext uri="{0D108BD9-81ED-4DB2-BD59-A6C34878D82A}">
                    <a16:rowId xmlns:a16="http://schemas.microsoft.com/office/drawing/2014/main" val="4268750441"/>
                  </a:ext>
                </a:extLst>
              </a:tr>
              <a:tr h="0">
                <a:tc>
                  <a:txBody>
                    <a:bodyPr/>
                    <a:lstStyle/>
                    <a:p>
                      <a:pPr algn="ctr"/>
                      <a:r>
                        <a:rPr lang="en-PH" sz="2200" b="1" i="0" u="none" strike="noStrike" cap="none" dirty="0">
                          <a:solidFill>
                            <a:srgbClr val="000000"/>
                          </a:solidFill>
                          <a:effectLst/>
                          <a:latin typeface="Calibri"/>
                          <a:ea typeface="Calibri"/>
                          <a:cs typeface="Calibri"/>
                          <a:sym typeface="Arial"/>
                        </a:rPr>
                        <a:t>October</a:t>
                      </a:r>
                      <a:endParaRPr lang="en-US" sz="2200" b="1" dirty="0"/>
                    </a:p>
                  </a:txBody>
                  <a:tcPr/>
                </a:tc>
                <a:tc>
                  <a:txBody>
                    <a:bodyPr/>
                    <a:lstStyle/>
                    <a:p>
                      <a:pPr marL="285750" indent="-285750">
                        <a:buFont typeface="Arial" panose="020B0604020202020204" pitchFamily="34" charset="0"/>
                        <a:buChar char="•"/>
                      </a:pPr>
                      <a:r>
                        <a:rPr lang="en-PH" sz="2200" b="0" i="0" u="none" strike="noStrike" cap="none" dirty="0">
                          <a:solidFill>
                            <a:srgbClr val="000000"/>
                          </a:solidFill>
                          <a:effectLst/>
                          <a:latin typeface="Calibri"/>
                          <a:ea typeface="Calibri"/>
                          <a:cs typeface="Calibri"/>
                          <a:sym typeface="Arial"/>
                        </a:rPr>
                        <a:t>Pursuant to Section 318 of RA No. 7160, the </a:t>
                      </a:r>
                      <a:r>
                        <a:rPr lang="en-PH" sz="2200" b="1" i="0" u="sng" strike="noStrike" cap="none" dirty="0">
                          <a:solidFill>
                            <a:srgbClr val="000000"/>
                          </a:solidFill>
                          <a:effectLst/>
                          <a:latin typeface="Calibri"/>
                          <a:ea typeface="Calibri"/>
                          <a:cs typeface="Calibri"/>
                          <a:sym typeface="Arial"/>
                        </a:rPr>
                        <a:t>LCE shall ensure that the identified GAD PPAs are included in the Budget Message </a:t>
                      </a:r>
                      <a:r>
                        <a:rPr lang="en-PH" sz="2200" b="0" i="0" u="none" strike="noStrike" cap="none" dirty="0">
                          <a:solidFill>
                            <a:srgbClr val="000000"/>
                          </a:solidFill>
                          <a:effectLst/>
                          <a:latin typeface="Calibri"/>
                          <a:ea typeface="Calibri"/>
                          <a:cs typeface="Calibri"/>
                          <a:sym typeface="Arial"/>
                        </a:rPr>
                        <a:t>and in the Executive Budget for submission to the Local </a:t>
                      </a:r>
                      <a:r>
                        <a:rPr lang="en-PH" sz="2200" b="0" i="0" u="none" strike="noStrike" cap="none" dirty="0" err="1">
                          <a:solidFill>
                            <a:srgbClr val="000000"/>
                          </a:solidFill>
                          <a:effectLst/>
                          <a:latin typeface="Calibri"/>
                          <a:ea typeface="Calibri"/>
                          <a:cs typeface="Calibri"/>
                          <a:sym typeface="Arial"/>
                        </a:rPr>
                        <a:t>Sanggunian</a:t>
                      </a:r>
                      <a:r>
                        <a:rPr lang="en-PH" sz="2200" b="0" i="0" u="none" strike="noStrike" cap="none" dirty="0">
                          <a:solidFill>
                            <a:srgbClr val="000000"/>
                          </a:solidFill>
                          <a:effectLst/>
                          <a:latin typeface="Calibri"/>
                          <a:ea typeface="Calibri"/>
                          <a:cs typeface="Calibri"/>
                          <a:sym typeface="Arial"/>
                        </a:rPr>
                        <a:t> for its enactment not later than the 16th day of October of the current fiscal year.</a:t>
                      </a:r>
                    </a:p>
                  </a:txBody>
                  <a:tcPr/>
                </a:tc>
                <a:extLst>
                  <a:ext uri="{0D108BD9-81ED-4DB2-BD59-A6C34878D82A}">
                    <a16:rowId xmlns:a16="http://schemas.microsoft.com/office/drawing/2014/main" val="2810202678"/>
                  </a:ext>
                </a:extLst>
              </a:tr>
            </a:tbl>
          </a:graphicData>
        </a:graphic>
      </p:graphicFrame>
    </p:spTree>
    <p:extLst>
      <p:ext uri="{BB962C8B-B14F-4D97-AF65-F5344CB8AC3E}">
        <p14:creationId xmlns:p14="http://schemas.microsoft.com/office/powerpoint/2010/main" val="1570513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B11E-A2DF-DEB3-90D5-8020C75170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0FEBB6-2EBC-D6EA-4BD4-FF4D3CAAE86E}"/>
              </a:ext>
            </a:extLst>
          </p:cNvPr>
          <p:cNvSpPr txBox="1"/>
          <p:nvPr/>
        </p:nvSpPr>
        <p:spPr>
          <a:xfrm>
            <a:off x="5435599" y="1166842"/>
            <a:ext cx="6375401" cy="4524315"/>
          </a:xfrm>
          <a:prstGeom prst="rect">
            <a:avLst/>
          </a:prstGeom>
          <a:noFill/>
        </p:spPr>
        <p:txBody>
          <a:bodyPr wrap="square" rtlCol="0">
            <a:spAutoFit/>
          </a:bodyPr>
          <a:lstStyle/>
          <a:p>
            <a:r>
              <a:rPr lang="en-PH" sz="4800" b="1" i="0" dirty="0">
                <a:solidFill>
                  <a:schemeClr val="tx1"/>
                </a:solidFill>
                <a:effectLst/>
                <a:latin typeface="Barlow" pitchFamily="2" charset="77"/>
              </a:rPr>
              <a:t>Submission, Review, and Endorsement </a:t>
            </a:r>
          </a:p>
          <a:p>
            <a:r>
              <a:rPr lang="en-PH" sz="4800" b="1" i="0" dirty="0">
                <a:solidFill>
                  <a:schemeClr val="tx1"/>
                </a:solidFill>
                <a:effectLst/>
                <a:latin typeface="Barlow" pitchFamily="2" charset="77"/>
              </a:rPr>
              <a:t>of LGU GAD Plans and Budgets and GAD Accomplishment Report</a:t>
            </a:r>
            <a:endParaRPr lang="en-US" sz="4000" dirty="0">
              <a:solidFill>
                <a:schemeClr val="tx1"/>
              </a:solidFill>
            </a:endParaRPr>
          </a:p>
        </p:txBody>
      </p:sp>
      <p:pic>
        <p:nvPicPr>
          <p:cNvPr id="2050" name="Picture 2" descr="Application - Free computer icons">
            <a:extLst>
              <a:ext uri="{FF2B5EF4-FFF2-40B4-BE49-F238E27FC236}">
                <a16:creationId xmlns:a16="http://schemas.microsoft.com/office/drawing/2014/main" id="{CE95BC4C-F3FC-D5BC-6200-85EDCE57F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1282352"/>
            <a:ext cx="38481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697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CCAF92-7299-90CC-A774-7C7EFDF033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5562" y="2193527"/>
            <a:ext cx="2984500" cy="2984500"/>
          </a:xfrm>
          <a:prstGeom prst="rect">
            <a:avLst/>
          </a:prstGeom>
        </p:spPr>
      </p:pic>
      <p:sp>
        <p:nvSpPr>
          <p:cNvPr id="6" name="TextBox 5">
            <a:extLst>
              <a:ext uri="{FF2B5EF4-FFF2-40B4-BE49-F238E27FC236}">
                <a16:creationId xmlns:a16="http://schemas.microsoft.com/office/drawing/2014/main" id="{B606BF76-B97D-DD92-CA3F-9AD58DAF6A31}"/>
              </a:ext>
            </a:extLst>
          </p:cNvPr>
          <p:cNvSpPr txBox="1"/>
          <p:nvPr/>
        </p:nvSpPr>
        <p:spPr>
          <a:xfrm>
            <a:off x="4795081" y="1423620"/>
            <a:ext cx="6959598" cy="4524315"/>
          </a:xfrm>
          <a:prstGeom prst="rect">
            <a:avLst/>
          </a:prstGeom>
          <a:noFill/>
        </p:spPr>
        <p:txBody>
          <a:bodyPr wrap="square">
            <a:spAutoFit/>
          </a:bodyPr>
          <a:lstStyle/>
          <a:p>
            <a:r>
              <a:rPr lang="en-PH" sz="3600" b="0" i="0" dirty="0">
                <a:solidFill>
                  <a:schemeClr val="tx1"/>
                </a:solidFill>
                <a:effectLst/>
                <a:latin typeface="Barlow" pitchFamily="2" charset="77"/>
              </a:rPr>
              <a:t>All provinces, HUCs, ICCs, and LGUs within Metro Manila shall submit their GPBs, accompanied by their GAD ARs, to the DILG RO via DILG’s GAD Portal (Gender and Development Plan and Budget Monitoring System (GADPBMS), for their review and endorsement</a:t>
            </a:r>
            <a:endParaRPr lang="en-US" sz="3600" dirty="0">
              <a:solidFill>
                <a:schemeClr val="tx1"/>
              </a:solidFill>
            </a:endParaRPr>
          </a:p>
        </p:txBody>
      </p:sp>
      <p:sp>
        <p:nvSpPr>
          <p:cNvPr id="7" name="TextBox 6">
            <a:extLst>
              <a:ext uri="{FF2B5EF4-FFF2-40B4-BE49-F238E27FC236}">
                <a16:creationId xmlns:a16="http://schemas.microsoft.com/office/drawing/2014/main" id="{A4A9762A-68ED-7FDE-EC97-B12627F2EB79}"/>
              </a:ext>
            </a:extLst>
          </p:cNvPr>
          <p:cNvSpPr txBox="1"/>
          <p:nvPr/>
        </p:nvSpPr>
        <p:spPr>
          <a:xfrm>
            <a:off x="546099" y="404842"/>
            <a:ext cx="9740901" cy="584775"/>
          </a:xfrm>
          <a:prstGeom prst="rect">
            <a:avLst/>
          </a:prstGeom>
          <a:noFill/>
        </p:spPr>
        <p:txBody>
          <a:bodyPr wrap="square" rtlCol="0">
            <a:spAutoFit/>
          </a:bodyPr>
          <a:lstStyle/>
          <a:p>
            <a:r>
              <a:rPr lang="en-PH" sz="3200" b="1" i="0" dirty="0">
                <a:solidFill>
                  <a:schemeClr val="tx1"/>
                </a:solidFill>
                <a:effectLst/>
                <a:latin typeface="Barlow" pitchFamily="2" charset="77"/>
              </a:rPr>
              <a:t>Submission of LGU GAD Plans and Budgets</a:t>
            </a:r>
            <a:endParaRPr lang="en-US" sz="2400" dirty="0">
              <a:solidFill>
                <a:schemeClr val="tx1"/>
              </a:solidFill>
            </a:endParaRPr>
          </a:p>
        </p:txBody>
      </p:sp>
    </p:spTree>
    <p:extLst>
      <p:ext uri="{BB962C8B-B14F-4D97-AF65-F5344CB8AC3E}">
        <p14:creationId xmlns:p14="http://schemas.microsoft.com/office/powerpoint/2010/main" val="679451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overnment building - Free vector clipart images on creazilla.com">
            <a:extLst>
              <a:ext uri="{FF2B5EF4-FFF2-40B4-BE49-F238E27FC236}">
                <a16:creationId xmlns:a16="http://schemas.microsoft.com/office/drawing/2014/main" id="{48080261-D425-D3BC-7C0D-33FB1D4D7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32" y="1560888"/>
            <a:ext cx="3321050" cy="33657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D18886-1F7F-BC94-793B-8C2464A2DA42}"/>
              </a:ext>
            </a:extLst>
          </p:cNvPr>
          <p:cNvSpPr txBox="1"/>
          <p:nvPr/>
        </p:nvSpPr>
        <p:spPr>
          <a:xfrm>
            <a:off x="490882" y="5066279"/>
            <a:ext cx="3917950" cy="523220"/>
          </a:xfrm>
          <a:prstGeom prst="rect">
            <a:avLst/>
          </a:prstGeom>
          <a:noFill/>
        </p:spPr>
        <p:txBody>
          <a:bodyPr wrap="square" rtlCol="0">
            <a:spAutoFit/>
          </a:bodyPr>
          <a:lstStyle/>
          <a:p>
            <a:pPr algn="ctr"/>
            <a:r>
              <a:rPr lang="en-US" sz="2800" b="1" dirty="0">
                <a:solidFill>
                  <a:srgbClr val="7030A0"/>
                </a:solidFill>
              </a:rPr>
              <a:t>PROVINCIAL GFPS</a:t>
            </a:r>
          </a:p>
        </p:txBody>
      </p:sp>
      <p:sp>
        <p:nvSpPr>
          <p:cNvPr id="3" name="TextBox 2">
            <a:extLst>
              <a:ext uri="{FF2B5EF4-FFF2-40B4-BE49-F238E27FC236}">
                <a16:creationId xmlns:a16="http://schemas.microsoft.com/office/drawing/2014/main" id="{416A7C28-8120-41BD-F8DA-D2390A5322E3}"/>
              </a:ext>
            </a:extLst>
          </p:cNvPr>
          <p:cNvSpPr txBox="1"/>
          <p:nvPr/>
        </p:nvSpPr>
        <p:spPr>
          <a:xfrm>
            <a:off x="4819650" y="1229668"/>
            <a:ext cx="7014542" cy="5016758"/>
          </a:xfrm>
          <a:prstGeom prst="rect">
            <a:avLst/>
          </a:prstGeom>
          <a:noFill/>
        </p:spPr>
        <p:txBody>
          <a:bodyPr wrap="square" rtlCol="0">
            <a:spAutoFit/>
          </a:bodyPr>
          <a:lstStyle/>
          <a:p>
            <a:r>
              <a:rPr lang="en-PH" sz="3200" b="1" i="0" dirty="0">
                <a:solidFill>
                  <a:schemeClr val="tx1"/>
                </a:solidFill>
                <a:effectLst/>
                <a:latin typeface="Barlow" pitchFamily="2" charset="77"/>
              </a:rPr>
              <a:t>Component cities and municipalities </a:t>
            </a:r>
            <a:r>
              <a:rPr lang="en-PH" sz="3200" b="0" i="0" dirty="0">
                <a:solidFill>
                  <a:schemeClr val="tx1"/>
                </a:solidFill>
                <a:effectLst/>
                <a:latin typeface="Barlow" pitchFamily="2" charset="77"/>
              </a:rPr>
              <a:t>shall submit their GPBs together with their GAD ARs to the </a:t>
            </a:r>
            <a:r>
              <a:rPr lang="en-PH" sz="3200" b="1" i="0" u="sng" dirty="0">
                <a:solidFill>
                  <a:schemeClr val="tx1"/>
                </a:solidFill>
                <a:effectLst/>
                <a:latin typeface="Barlow" pitchFamily="2" charset="77"/>
              </a:rPr>
              <a:t>provincial GFPS </a:t>
            </a:r>
            <a:r>
              <a:rPr lang="en-PH" sz="3200" b="0" i="0" dirty="0">
                <a:solidFill>
                  <a:schemeClr val="tx1"/>
                </a:solidFill>
                <a:effectLst/>
                <a:latin typeface="Barlow" pitchFamily="2" charset="77"/>
              </a:rPr>
              <a:t>for alignment of the municipal/city GAD PPAs with the priorities of the province, review on its gender responsiveness and endorsement for incorporation in their annual budgets to be enacted by their Local </a:t>
            </a:r>
            <a:r>
              <a:rPr lang="en-PH" sz="3200" b="0" i="0" dirty="0" err="1">
                <a:solidFill>
                  <a:schemeClr val="tx1"/>
                </a:solidFill>
                <a:effectLst/>
                <a:latin typeface="Barlow" pitchFamily="2" charset="77"/>
              </a:rPr>
              <a:t>Sanggunian</a:t>
            </a:r>
            <a:r>
              <a:rPr lang="en-PH" sz="3200" b="0" i="0" dirty="0">
                <a:solidFill>
                  <a:schemeClr val="tx1"/>
                </a:solidFill>
                <a:effectLst/>
                <a:latin typeface="Barlow" pitchFamily="2" charset="77"/>
              </a:rPr>
              <a:t>.</a:t>
            </a:r>
            <a:endParaRPr lang="en-US" sz="3200" dirty="0">
              <a:solidFill>
                <a:schemeClr val="tx1"/>
              </a:solidFill>
            </a:endParaRPr>
          </a:p>
        </p:txBody>
      </p:sp>
      <p:sp>
        <p:nvSpPr>
          <p:cNvPr id="4" name="TextBox 3">
            <a:extLst>
              <a:ext uri="{FF2B5EF4-FFF2-40B4-BE49-F238E27FC236}">
                <a16:creationId xmlns:a16="http://schemas.microsoft.com/office/drawing/2014/main" id="{410F7D7E-1611-64E4-754E-CB1F7062468A}"/>
              </a:ext>
            </a:extLst>
          </p:cNvPr>
          <p:cNvSpPr txBox="1"/>
          <p:nvPr/>
        </p:nvSpPr>
        <p:spPr>
          <a:xfrm>
            <a:off x="546099" y="404842"/>
            <a:ext cx="9740901" cy="584775"/>
          </a:xfrm>
          <a:prstGeom prst="rect">
            <a:avLst/>
          </a:prstGeom>
          <a:noFill/>
        </p:spPr>
        <p:txBody>
          <a:bodyPr wrap="square" rtlCol="0">
            <a:spAutoFit/>
          </a:bodyPr>
          <a:lstStyle/>
          <a:p>
            <a:r>
              <a:rPr lang="en-PH" sz="3200" b="1" i="0" dirty="0">
                <a:solidFill>
                  <a:schemeClr val="tx1"/>
                </a:solidFill>
                <a:effectLst/>
                <a:latin typeface="Barlow" pitchFamily="2" charset="77"/>
              </a:rPr>
              <a:t>Submission of LGU GAD Plans and Budgets</a:t>
            </a:r>
            <a:endParaRPr lang="en-US" sz="2400" dirty="0">
              <a:solidFill>
                <a:schemeClr val="tx1"/>
              </a:solidFill>
            </a:endParaRPr>
          </a:p>
        </p:txBody>
      </p:sp>
    </p:spTree>
    <p:extLst>
      <p:ext uri="{BB962C8B-B14F-4D97-AF65-F5344CB8AC3E}">
        <p14:creationId xmlns:p14="http://schemas.microsoft.com/office/powerpoint/2010/main" val="154256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ity Hall Stock Illustrations – 50,731 City Hall Stock Illustrations,  Vectors &amp; Clipart - Dreamstime">
            <a:extLst>
              <a:ext uri="{FF2B5EF4-FFF2-40B4-BE49-F238E27FC236}">
                <a16:creationId xmlns:a16="http://schemas.microsoft.com/office/drawing/2014/main" id="{D3072735-FBBF-D280-3E8E-34680517A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11" y="1626120"/>
            <a:ext cx="4299925" cy="287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96C008-0F7B-97F1-5B81-EB08572A3366}"/>
              </a:ext>
            </a:extLst>
          </p:cNvPr>
          <p:cNvSpPr txBox="1"/>
          <p:nvPr/>
        </p:nvSpPr>
        <p:spPr>
          <a:xfrm>
            <a:off x="5397989" y="1351508"/>
            <a:ext cx="6096000" cy="4324261"/>
          </a:xfrm>
          <a:prstGeom prst="rect">
            <a:avLst/>
          </a:prstGeom>
          <a:noFill/>
        </p:spPr>
        <p:txBody>
          <a:bodyPr wrap="square">
            <a:spAutoFit/>
          </a:bodyPr>
          <a:lstStyle/>
          <a:p>
            <a:r>
              <a:rPr lang="en-PH" sz="2500" b="1" i="0" dirty="0">
                <a:solidFill>
                  <a:schemeClr val="tx1"/>
                </a:solidFill>
                <a:effectLst/>
                <a:latin typeface="Barlow" pitchFamily="2" charset="77"/>
              </a:rPr>
              <a:t> Barangays </a:t>
            </a:r>
            <a:r>
              <a:rPr lang="en-PH" sz="2500" b="0" i="0" dirty="0">
                <a:solidFill>
                  <a:schemeClr val="tx1"/>
                </a:solidFill>
                <a:effectLst/>
                <a:latin typeface="Barlow" pitchFamily="2" charset="77"/>
              </a:rPr>
              <a:t>shall prepare and submit their GPBs to their respective </a:t>
            </a:r>
            <a:r>
              <a:rPr lang="en-PH" sz="2500" b="1" i="0" dirty="0">
                <a:solidFill>
                  <a:schemeClr val="tx1"/>
                </a:solidFill>
                <a:effectLst/>
                <a:latin typeface="Barlow" pitchFamily="2" charset="77"/>
              </a:rPr>
              <a:t>city/municipal-level GFPS </a:t>
            </a:r>
            <a:r>
              <a:rPr lang="en-PH" sz="2500" b="0" i="0" dirty="0">
                <a:solidFill>
                  <a:schemeClr val="tx1"/>
                </a:solidFill>
                <a:effectLst/>
                <a:latin typeface="Barlow" pitchFamily="2" charset="77"/>
              </a:rPr>
              <a:t>to ensure the alignment of the barangay GAD PPAs with the priorities of the city/municipality and to review the PPA for gender responsiveness. The city/ municipal-level GFPS shall endorse the GPB if these criteria are met. Reviewed and endorsed GPBs shall be returned to the concerned barangays for incorporation in their AIPs and annual budgets.</a:t>
            </a:r>
            <a:endParaRPr lang="en-US" sz="2500" dirty="0">
              <a:solidFill>
                <a:schemeClr val="tx1"/>
              </a:solidFill>
            </a:endParaRPr>
          </a:p>
        </p:txBody>
      </p:sp>
      <p:sp>
        <p:nvSpPr>
          <p:cNvPr id="4" name="TextBox 3">
            <a:extLst>
              <a:ext uri="{FF2B5EF4-FFF2-40B4-BE49-F238E27FC236}">
                <a16:creationId xmlns:a16="http://schemas.microsoft.com/office/drawing/2014/main" id="{6386EFC8-4595-A97B-045A-3BE82BDEF433}"/>
              </a:ext>
            </a:extLst>
          </p:cNvPr>
          <p:cNvSpPr txBox="1"/>
          <p:nvPr/>
        </p:nvSpPr>
        <p:spPr>
          <a:xfrm>
            <a:off x="507023" y="4764950"/>
            <a:ext cx="4714334" cy="523220"/>
          </a:xfrm>
          <a:prstGeom prst="rect">
            <a:avLst/>
          </a:prstGeom>
          <a:noFill/>
        </p:spPr>
        <p:txBody>
          <a:bodyPr wrap="square" rtlCol="0">
            <a:spAutoFit/>
          </a:bodyPr>
          <a:lstStyle/>
          <a:p>
            <a:pPr algn="ctr"/>
            <a:r>
              <a:rPr lang="en-US" sz="2800" b="1" dirty="0">
                <a:solidFill>
                  <a:srgbClr val="7030A0"/>
                </a:solidFill>
              </a:rPr>
              <a:t>CITY / MUNICIPAL GFPS</a:t>
            </a:r>
          </a:p>
        </p:txBody>
      </p:sp>
      <p:sp>
        <p:nvSpPr>
          <p:cNvPr id="6" name="TextBox 5">
            <a:extLst>
              <a:ext uri="{FF2B5EF4-FFF2-40B4-BE49-F238E27FC236}">
                <a16:creationId xmlns:a16="http://schemas.microsoft.com/office/drawing/2014/main" id="{C995174D-453D-8068-2CBA-42C8687F8E98}"/>
              </a:ext>
            </a:extLst>
          </p:cNvPr>
          <p:cNvSpPr txBox="1"/>
          <p:nvPr/>
        </p:nvSpPr>
        <p:spPr>
          <a:xfrm>
            <a:off x="1263373" y="5825431"/>
            <a:ext cx="10517809" cy="400110"/>
          </a:xfrm>
          <a:prstGeom prst="rect">
            <a:avLst/>
          </a:prstGeom>
          <a:noFill/>
        </p:spPr>
        <p:txBody>
          <a:bodyPr wrap="square">
            <a:spAutoFit/>
          </a:bodyPr>
          <a:lstStyle/>
          <a:p>
            <a:pPr algn="ctr"/>
            <a:r>
              <a:rPr lang="en-PH" sz="2000" b="1" i="1" dirty="0">
                <a:solidFill>
                  <a:srgbClr val="404040"/>
                </a:solidFill>
                <a:effectLst/>
                <a:latin typeface="Barlow" pitchFamily="2" charset="77"/>
              </a:rPr>
              <a:t>The endorsed GPBs shall include a Certificate of Endorsement from the reviewing office.</a:t>
            </a:r>
            <a:endParaRPr lang="en-US" sz="2000" b="1" i="1" dirty="0"/>
          </a:p>
        </p:txBody>
      </p:sp>
      <p:sp>
        <p:nvSpPr>
          <p:cNvPr id="7" name="TextBox 6">
            <a:extLst>
              <a:ext uri="{FF2B5EF4-FFF2-40B4-BE49-F238E27FC236}">
                <a16:creationId xmlns:a16="http://schemas.microsoft.com/office/drawing/2014/main" id="{B1A7756A-6966-0570-C76F-C25C24BB8731}"/>
              </a:ext>
            </a:extLst>
          </p:cNvPr>
          <p:cNvSpPr txBox="1"/>
          <p:nvPr/>
        </p:nvSpPr>
        <p:spPr>
          <a:xfrm>
            <a:off x="546099" y="404842"/>
            <a:ext cx="9740901" cy="584775"/>
          </a:xfrm>
          <a:prstGeom prst="rect">
            <a:avLst/>
          </a:prstGeom>
          <a:noFill/>
        </p:spPr>
        <p:txBody>
          <a:bodyPr wrap="square" rtlCol="0">
            <a:spAutoFit/>
          </a:bodyPr>
          <a:lstStyle/>
          <a:p>
            <a:r>
              <a:rPr lang="en-PH" sz="3200" b="1" i="0" dirty="0">
                <a:solidFill>
                  <a:schemeClr val="tx1"/>
                </a:solidFill>
                <a:effectLst/>
                <a:latin typeface="Barlow" pitchFamily="2" charset="77"/>
              </a:rPr>
              <a:t>Submission of LGU GAD Plans and Budgets</a:t>
            </a:r>
            <a:endParaRPr lang="en-US" sz="2400" dirty="0">
              <a:solidFill>
                <a:schemeClr val="tx1"/>
              </a:solidFill>
            </a:endParaRPr>
          </a:p>
        </p:txBody>
      </p:sp>
    </p:spTree>
    <p:extLst>
      <p:ext uri="{BB962C8B-B14F-4D97-AF65-F5344CB8AC3E}">
        <p14:creationId xmlns:p14="http://schemas.microsoft.com/office/powerpoint/2010/main" val="34919449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B32C07-8D62-4D81-83BF-65987960300E}"/>
              </a:ext>
            </a:extLst>
          </p:cNvPr>
          <p:cNvSpPr txBox="1"/>
          <p:nvPr/>
        </p:nvSpPr>
        <p:spPr>
          <a:xfrm>
            <a:off x="708659" y="2872936"/>
            <a:ext cx="11061701" cy="3108543"/>
          </a:xfrm>
          <a:prstGeom prst="rect">
            <a:avLst/>
          </a:prstGeom>
          <a:noFill/>
        </p:spPr>
        <p:txBody>
          <a:bodyPr wrap="square">
            <a:spAutoFit/>
          </a:bodyPr>
          <a:lstStyle/>
          <a:p>
            <a:r>
              <a:rPr lang="en-PH" sz="2800" b="0" i="0" dirty="0">
                <a:solidFill>
                  <a:schemeClr val="tx1"/>
                </a:solidFill>
                <a:effectLst/>
                <a:latin typeface="Barlow" pitchFamily="2" charset="77"/>
              </a:rPr>
              <a:t>Submission, review, revision, and endorsement of the LGU GPB shall be conducted from February to April. To reiterate the aforementioned provisions, the following offices shall review and endorse the integration of the GPB to the annual budget and AIP to wit:</a:t>
            </a:r>
            <a:endParaRPr lang="en-PH" sz="2800" dirty="0">
              <a:solidFill>
                <a:schemeClr val="tx1"/>
              </a:solidFill>
              <a:latin typeface="Barlow" pitchFamily="2" charset="77"/>
            </a:endParaRPr>
          </a:p>
          <a:p>
            <a:pPr marL="342900" indent="-342900">
              <a:buFont typeface="Arial" panose="020B0604020202020204" pitchFamily="34" charset="0"/>
              <a:buChar char="•"/>
            </a:pPr>
            <a:r>
              <a:rPr lang="en-PH" sz="2800" b="1" i="0" dirty="0">
                <a:solidFill>
                  <a:schemeClr val="tx1"/>
                </a:solidFill>
                <a:effectLst/>
                <a:latin typeface="Barlow" pitchFamily="2" charset="77"/>
              </a:rPr>
              <a:t>City/municipal GFPS for barangays;</a:t>
            </a:r>
          </a:p>
          <a:p>
            <a:pPr marL="342900" indent="-342900">
              <a:buFont typeface="Arial" panose="020B0604020202020204" pitchFamily="34" charset="0"/>
              <a:buChar char="•"/>
            </a:pPr>
            <a:r>
              <a:rPr lang="en-PH" sz="2800" b="1" i="0" dirty="0">
                <a:solidFill>
                  <a:schemeClr val="tx1"/>
                </a:solidFill>
                <a:effectLst/>
                <a:latin typeface="Barlow" pitchFamily="2" charset="77"/>
              </a:rPr>
              <a:t>Provincial GFPS for component cities/municipalities; and</a:t>
            </a:r>
          </a:p>
          <a:p>
            <a:pPr marL="342900" indent="-342900">
              <a:buFont typeface="Arial" panose="020B0604020202020204" pitchFamily="34" charset="0"/>
              <a:buChar char="•"/>
            </a:pPr>
            <a:r>
              <a:rPr lang="en-PH" sz="2800" b="1" i="0" dirty="0">
                <a:solidFill>
                  <a:schemeClr val="tx1"/>
                </a:solidFill>
                <a:effectLst/>
                <a:latin typeface="Barlow" pitchFamily="2" charset="77"/>
              </a:rPr>
              <a:t>DILG ROs for provinces, HUCs, ICCs, and all LGUs within NCR.</a:t>
            </a:r>
            <a:endParaRPr lang="en-US" sz="2800" b="1" dirty="0">
              <a:solidFill>
                <a:schemeClr val="tx1"/>
              </a:solidFill>
            </a:endParaRPr>
          </a:p>
        </p:txBody>
      </p:sp>
      <p:pic>
        <p:nvPicPr>
          <p:cNvPr id="6146" name="Picture 2" descr="Learn English vocabulary: 16 words to talk about important or necessary  things – Online English Speaking Course">
            <a:extLst>
              <a:ext uri="{FF2B5EF4-FFF2-40B4-BE49-F238E27FC236}">
                <a16:creationId xmlns:a16="http://schemas.microsoft.com/office/drawing/2014/main" id="{9A78CFBA-A16C-F1E8-10EE-C375D1A1C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9204">
            <a:off x="4444774" y="988924"/>
            <a:ext cx="2926305" cy="20850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B8F38D-BFBB-7C7F-2A0F-78277E0CD385}"/>
              </a:ext>
            </a:extLst>
          </p:cNvPr>
          <p:cNvSpPr txBox="1"/>
          <p:nvPr/>
        </p:nvSpPr>
        <p:spPr>
          <a:xfrm>
            <a:off x="546099" y="404842"/>
            <a:ext cx="9740901" cy="584775"/>
          </a:xfrm>
          <a:prstGeom prst="rect">
            <a:avLst/>
          </a:prstGeom>
          <a:noFill/>
        </p:spPr>
        <p:txBody>
          <a:bodyPr wrap="square" rtlCol="0">
            <a:spAutoFit/>
          </a:bodyPr>
          <a:lstStyle/>
          <a:p>
            <a:r>
              <a:rPr lang="en-PH" sz="3200" b="1" i="0" dirty="0">
                <a:solidFill>
                  <a:schemeClr val="tx1"/>
                </a:solidFill>
                <a:effectLst/>
                <a:latin typeface="Barlow" pitchFamily="2" charset="77"/>
              </a:rPr>
              <a:t>Submission of LGU GAD Plans and Budgets</a:t>
            </a:r>
            <a:endParaRPr lang="en-US" sz="2400" dirty="0">
              <a:solidFill>
                <a:schemeClr val="tx1"/>
              </a:solidFill>
            </a:endParaRPr>
          </a:p>
        </p:txBody>
      </p:sp>
    </p:spTree>
    <p:extLst>
      <p:ext uri="{BB962C8B-B14F-4D97-AF65-F5344CB8AC3E}">
        <p14:creationId xmlns:p14="http://schemas.microsoft.com/office/powerpoint/2010/main" val="2850641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7E495D-369A-B9EC-C682-D56E950E9EFE}"/>
              </a:ext>
            </a:extLst>
          </p:cNvPr>
          <p:cNvSpPr txBox="1"/>
          <p:nvPr/>
        </p:nvSpPr>
        <p:spPr>
          <a:xfrm>
            <a:off x="783590" y="1318332"/>
            <a:ext cx="10624820" cy="4524315"/>
          </a:xfrm>
          <a:prstGeom prst="rect">
            <a:avLst/>
          </a:prstGeom>
          <a:noFill/>
        </p:spPr>
        <p:txBody>
          <a:bodyPr wrap="square">
            <a:spAutoFit/>
          </a:bodyPr>
          <a:lstStyle/>
          <a:p>
            <a:r>
              <a:rPr lang="en-PH" sz="3200" b="0" i="0" dirty="0">
                <a:solidFill>
                  <a:schemeClr val="tx1"/>
                </a:solidFill>
                <a:effectLst/>
                <a:latin typeface="Barlow" pitchFamily="2" charset="77"/>
              </a:rPr>
              <a:t>The GFPS shall prepare their annual GAD AR based on the endorsed and/or reviewed GPB or enacted LGU budget</a:t>
            </a:r>
            <a:endParaRPr lang="en-PH" sz="3200" dirty="0">
              <a:solidFill>
                <a:schemeClr val="tx1"/>
              </a:solidFill>
              <a:latin typeface="Barlow" pitchFamily="2" charset="77"/>
            </a:endParaRPr>
          </a:p>
          <a:p>
            <a:endParaRPr lang="en-PH" sz="3200" b="0" i="0" dirty="0">
              <a:solidFill>
                <a:schemeClr val="tx1"/>
              </a:solidFill>
              <a:effectLst/>
              <a:latin typeface="Barlow" pitchFamily="2" charset="77"/>
            </a:endParaRPr>
          </a:p>
          <a:p>
            <a:r>
              <a:rPr lang="en-PH" sz="3200" b="0" i="0" dirty="0">
                <a:solidFill>
                  <a:schemeClr val="tx1"/>
                </a:solidFill>
                <a:effectLst/>
                <a:latin typeface="Barlow" pitchFamily="2" charset="77"/>
              </a:rPr>
              <a:t>The annual GAD AR shall be accompanied by the following:</a:t>
            </a:r>
          </a:p>
          <a:p>
            <a:r>
              <a:rPr lang="en-PH" sz="3200" b="1" i="0" dirty="0">
                <a:solidFill>
                  <a:schemeClr val="tx1"/>
                </a:solidFill>
                <a:effectLst/>
                <a:latin typeface="Barlow" pitchFamily="2" charset="77"/>
              </a:rPr>
              <a:t> (1) a brief summary of the reported program or project; </a:t>
            </a:r>
          </a:p>
          <a:p>
            <a:r>
              <a:rPr lang="en-PH" sz="3200" b="1" i="0" dirty="0">
                <a:solidFill>
                  <a:schemeClr val="tx1"/>
                </a:solidFill>
                <a:effectLst/>
                <a:latin typeface="Barlow" pitchFamily="2" charset="77"/>
              </a:rPr>
              <a:t>(2) copies of reported policy issuances;</a:t>
            </a:r>
          </a:p>
          <a:p>
            <a:r>
              <a:rPr lang="en-PH" sz="3200" b="1" i="0" dirty="0">
                <a:solidFill>
                  <a:schemeClr val="tx1"/>
                </a:solidFill>
                <a:effectLst/>
                <a:latin typeface="Barlow" pitchFamily="2" charset="77"/>
              </a:rPr>
              <a:t> (3) results of HGDG assessment; and</a:t>
            </a:r>
            <a:br>
              <a:rPr lang="en-PH" sz="3200" b="1" dirty="0">
                <a:solidFill>
                  <a:schemeClr val="tx1"/>
                </a:solidFill>
              </a:rPr>
            </a:br>
            <a:r>
              <a:rPr lang="en-PH" sz="3200" b="1" i="0" dirty="0">
                <a:solidFill>
                  <a:schemeClr val="tx1"/>
                </a:solidFill>
                <a:effectLst/>
                <a:latin typeface="Barlow" pitchFamily="2" charset="77"/>
              </a:rPr>
              <a:t>(4) actions taken by the LGU on the COA audit findings and recommendations.</a:t>
            </a:r>
            <a:endParaRPr lang="en-US" sz="3200" b="1" dirty="0">
              <a:solidFill>
                <a:schemeClr val="tx1"/>
              </a:solidFill>
            </a:endParaRPr>
          </a:p>
        </p:txBody>
      </p:sp>
      <p:sp>
        <p:nvSpPr>
          <p:cNvPr id="4" name="TextBox 3">
            <a:extLst>
              <a:ext uri="{FF2B5EF4-FFF2-40B4-BE49-F238E27FC236}">
                <a16:creationId xmlns:a16="http://schemas.microsoft.com/office/drawing/2014/main" id="{88241155-255A-ADCA-6F3A-CE5D77DAEDC6}"/>
              </a:ext>
            </a:extLst>
          </p:cNvPr>
          <p:cNvSpPr txBox="1"/>
          <p:nvPr/>
        </p:nvSpPr>
        <p:spPr>
          <a:xfrm>
            <a:off x="546099" y="404842"/>
            <a:ext cx="9740901" cy="584775"/>
          </a:xfrm>
          <a:prstGeom prst="rect">
            <a:avLst/>
          </a:prstGeom>
          <a:noFill/>
        </p:spPr>
        <p:txBody>
          <a:bodyPr wrap="square" rtlCol="0">
            <a:spAutoFit/>
          </a:bodyPr>
          <a:lstStyle/>
          <a:p>
            <a:r>
              <a:rPr lang="en-PH" sz="3200" b="1" i="0" dirty="0">
                <a:solidFill>
                  <a:srgbClr val="404040"/>
                </a:solidFill>
                <a:effectLst/>
                <a:latin typeface="Barlow" pitchFamily="2" charset="77"/>
              </a:rPr>
              <a:t>Submission of LGU GAD Accomplishment Report</a:t>
            </a:r>
            <a:endParaRPr lang="en-US" sz="2400" dirty="0"/>
          </a:p>
        </p:txBody>
      </p:sp>
    </p:spTree>
    <p:extLst>
      <p:ext uri="{BB962C8B-B14F-4D97-AF65-F5344CB8AC3E}">
        <p14:creationId xmlns:p14="http://schemas.microsoft.com/office/powerpoint/2010/main" val="695444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8A21-5AB5-751D-553A-303B38FB252E}"/>
            </a:ext>
          </a:extLst>
        </p:cNvPr>
        <p:cNvGrpSpPr/>
        <p:nvPr/>
      </p:nvGrpSpPr>
      <p:grpSpPr>
        <a:xfrm>
          <a:off x="0" y="0"/>
          <a:ext cx="0" cy="0"/>
          <a:chOff x="0" y="0"/>
          <a:chExt cx="0" cy="0"/>
        </a:xfrm>
      </p:grpSpPr>
      <p:sp>
        <p:nvSpPr>
          <p:cNvPr id="2" name="Google Shape;624;p49">
            <a:extLst>
              <a:ext uri="{FF2B5EF4-FFF2-40B4-BE49-F238E27FC236}">
                <a16:creationId xmlns:a16="http://schemas.microsoft.com/office/drawing/2014/main" id="{A6A74AF6-B767-DAB4-2192-10290B542607}"/>
              </a:ext>
            </a:extLst>
          </p:cNvPr>
          <p:cNvSpPr txBox="1">
            <a:spLocks/>
          </p:cNvSpPr>
          <p:nvPr/>
        </p:nvSpPr>
        <p:spPr>
          <a:xfrm>
            <a:off x="1524000" y="131316"/>
            <a:ext cx="9144000" cy="600204"/>
          </a:xfrm>
          <a:prstGeom prst="rect">
            <a:avLst/>
          </a:prstGeom>
          <a:solidFill>
            <a:schemeClr val="accent4">
              <a:lumMod val="40000"/>
              <a:lumOff val="60000"/>
            </a:schemeClr>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070C0"/>
              </a:buClr>
              <a:buSzPts val="2000"/>
            </a:pPr>
            <a:r>
              <a:rPr lang="en-US" sz="2400" b="1" dirty="0">
                <a:solidFill>
                  <a:schemeClr val="tx1"/>
                </a:solidFill>
                <a:latin typeface="Avenir Book" panose="02000503020000020003" pitchFamily="2" charset="0"/>
              </a:rPr>
              <a:t>GAD ACCOMPLISHMENT REPORT FORM BARANGAY LEVEL</a:t>
            </a:r>
            <a:endParaRPr lang="en-US" sz="1600" dirty="0">
              <a:solidFill>
                <a:schemeClr val="tx1"/>
              </a:solidFill>
              <a:latin typeface="Avenir Book" panose="02000503020000020003" pitchFamily="2" charset="0"/>
            </a:endParaRPr>
          </a:p>
        </p:txBody>
      </p:sp>
      <p:pic>
        <p:nvPicPr>
          <p:cNvPr id="3" name="Google Shape;625;p49">
            <a:extLst>
              <a:ext uri="{FF2B5EF4-FFF2-40B4-BE49-F238E27FC236}">
                <a16:creationId xmlns:a16="http://schemas.microsoft.com/office/drawing/2014/main" id="{4E2BD62B-B038-440D-6B11-09E0AB670CF5}"/>
              </a:ext>
            </a:extLst>
          </p:cNvPr>
          <p:cNvPicPr preferRelativeResize="0"/>
          <p:nvPr/>
        </p:nvPicPr>
        <p:blipFill rotWithShape="1">
          <a:blip r:embed="rId2">
            <a:alphaModFix/>
          </a:blip>
          <a:srcRect/>
          <a:stretch/>
        </p:blipFill>
        <p:spPr>
          <a:xfrm>
            <a:off x="1076960" y="731520"/>
            <a:ext cx="10363200" cy="5952996"/>
          </a:xfrm>
          <a:prstGeom prst="rect">
            <a:avLst/>
          </a:prstGeom>
          <a:noFill/>
          <a:ln>
            <a:noFill/>
          </a:ln>
        </p:spPr>
      </p:pic>
    </p:spTree>
    <p:extLst>
      <p:ext uri="{BB962C8B-B14F-4D97-AF65-F5344CB8AC3E}">
        <p14:creationId xmlns:p14="http://schemas.microsoft.com/office/powerpoint/2010/main" val="3581002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9246-3AAE-FDCE-8355-8F06D8A0207F}"/>
            </a:ext>
          </a:extLst>
        </p:cNvPr>
        <p:cNvGrpSpPr/>
        <p:nvPr/>
      </p:nvGrpSpPr>
      <p:grpSpPr>
        <a:xfrm>
          <a:off x="0" y="0"/>
          <a:ext cx="0" cy="0"/>
          <a:chOff x="0" y="0"/>
          <a:chExt cx="0" cy="0"/>
        </a:xfrm>
      </p:grpSpPr>
      <p:sp>
        <p:nvSpPr>
          <p:cNvPr id="2" name="Google Shape;630;p50">
            <a:extLst>
              <a:ext uri="{FF2B5EF4-FFF2-40B4-BE49-F238E27FC236}">
                <a16:creationId xmlns:a16="http://schemas.microsoft.com/office/drawing/2014/main" id="{B8668598-1A96-E772-B67C-403762622DD3}"/>
              </a:ext>
            </a:extLst>
          </p:cNvPr>
          <p:cNvSpPr txBox="1">
            <a:spLocks/>
          </p:cNvSpPr>
          <p:nvPr/>
        </p:nvSpPr>
        <p:spPr>
          <a:xfrm>
            <a:off x="402919" y="209129"/>
            <a:ext cx="11386159" cy="563031"/>
          </a:xfrm>
          <a:prstGeom prst="rect">
            <a:avLst/>
          </a:prstGeom>
          <a:solidFill>
            <a:schemeClr val="accent4">
              <a:lumMod val="40000"/>
              <a:lumOff val="60000"/>
            </a:schemeClr>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0070C0"/>
              </a:buClr>
              <a:buSzPts val="2000"/>
            </a:pPr>
            <a:r>
              <a:rPr lang="en-US" sz="2400" b="1" dirty="0">
                <a:solidFill>
                  <a:schemeClr val="tx1"/>
                </a:solidFill>
                <a:latin typeface="Avenir Book" panose="02000503020000020003" pitchFamily="2" charset="0"/>
              </a:rPr>
              <a:t>GAD ACCOMPLISHMENT REPORT FORM PROVINCE/MUNICIPALITY/CITY</a:t>
            </a:r>
            <a:endParaRPr lang="en-US" sz="1600" dirty="0">
              <a:solidFill>
                <a:schemeClr val="tx1"/>
              </a:solidFill>
              <a:latin typeface="Avenir Book" panose="02000503020000020003" pitchFamily="2" charset="0"/>
            </a:endParaRPr>
          </a:p>
        </p:txBody>
      </p:sp>
      <p:pic>
        <p:nvPicPr>
          <p:cNvPr id="3" name="Google Shape;631;p50">
            <a:extLst>
              <a:ext uri="{FF2B5EF4-FFF2-40B4-BE49-F238E27FC236}">
                <a16:creationId xmlns:a16="http://schemas.microsoft.com/office/drawing/2014/main" id="{B75F249F-F6EA-2A08-3C4D-0B7CC44B3E10}"/>
              </a:ext>
            </a:extLst>
          </p:cNvPr>
          <p:cNvPicPr preferRelativeResize="0"/>
          <p:nvPr/>
        </p:nvPicPr>
        <p:blipFill rotWithShape="1">
          <a:blip r:embed="rId2">
            <a:alphaModFix/>
          </a:blip>
          <a:srcRect/>
          <a:stretch/>
        </p:blipFill>
        <p:spPr>
          <a:xfrm>
            <a:off x="1114848" y="772160"/>
            <a:ext cx="9962300" cy="5876711"/>
          </a:xfrm>
          <a:prstGeom prst="rect">
            <a:avLst/>
          </a:prstGeom>
          <a:noFill/>
          <a:ln>
            <a:noFill/>
          </a:ln>
        </p:spPr>
      </p:pic>
    </p:spTree>
    <p:extLst>
      <p:ext uri="{BB962C8B-B14F-4D97-AF65-F5344CB8AC3E}">
        <p14:creationId xmlns:p14="http://schemas.microsoft.com/office/powerpoint/2010/main" val="226893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1CD9C-4CC2-2BA1-8BA7-3F2BF79DB5C7}"/>
              </a:ext>
            </a:extLst>
          </p:cNvPr>
          <p:cNvPicPr>
            <a:picLocks noChangeAspect="1"/>
          </p:cNvPicPr>
          <p:nvPr/>
        </p:nvPicPr>
        <p:blipFill>
          <a:blip r:embed="rId2"/>
          <a:srcRect b="26222"/>
          <a:stretch/>
        </p:blipFill>
        <p:spPr>
          <a:xfrm>
            <a:off x="761999" y="190735"/>
            <a:ext cx="5069841" cy="6718895"/>
          </a:xfrm>
          <a:prstGeom prst="rect">
            <a:avLst/>
          </a:prstGeom>
        </p:spPr>
      </p:pic>
      <p:pic>
        <p:nvPicPr>
          <p:cNvPr id="4" name="Picture 3">
            <a:extLst>
              <a:ext uri="{FF2B5EF4-FFF2-40B4-BE49-F238E27FC236}">
                <a16:creationId xmlns:a16="http://schemas.microsoft.com/office/drawing/2014/main" id="{783D03A6-EDFC-7E4B-680A-25B6269C6A5B}"/>
              </a:ext>
            </a:extLst>
          </p:cNvPr>
          <p:cNvPicPr>
            <a:picLocks noChangeAspect="1"/>
          </p:cNvPicPr>
          <p:nvPr/>
        </p:nvPicPr>
        <p:blipFill>
          <a:blip r:embed="rId2"/>
          <a:srcRect l="-3520" t="76296"/>
          <a:stretch/>
        </p:blipFill>
        <p:spPr>
          <a:xfrm>
            <a:off x="6360162" y="2282307"/>
            <a:ext cx="5575792" cy="2293385"/>
          </a:xfrm>
          <a:prstGeom prst="rect">
            <a:avLst/>
          </a:prstGeom>
        </p:spPr>
      </p:pic>
    </p:spTree>
    <p:extLst>
      <p:ext uri="{BB962C8B-B14F-4D97-AF65-F5344CB8AC3E}">
        <p14:creationId xmlns:p14="http://schemas.microsoft.com/office/powerpoint/2010/main" val="373453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53"/>
          <p:cNvPicPr preferRelativeResize="0"/>
          <p:nvPr/>
        </p:nvPicPr>
        <p:blipFill rotWithShape="1">
          <a:blip r:embed="rId3">
            <a:alphaModFix/>
          </a:blip>
          <a:srcRect r="3905" b="9942"/>
          <a:stretch/>
        </p:blipFill>
        <p:spPr>
          <a:xfrm>
            <a:off x="0" y="-209006"/>
            <a:ext cx="12192000" cy="6178731"/>
          </a:xfrm>
          <a:prstGeom prst="rect">
            <a:avLst/>
          </a:prstGeom>
          <a:noFill/>
          <a:ln>
            <a:noFill/>
          </a:ln>
        </p:spPr>
      </p:pic>
      <p:sp>
        <p:nvSpPr>
          <p:cNvPr id="3" name="Google Shape;63;p152"/>
          <p:cNvSpPr/>
          <p:nvPr/>
        </p:nvSpPr>
        <p:spPr>
          <a:xfrm>
            <a:off x="17697" y="345026"/>
            <a:ext cx="12141200" cy="706755"/>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DISCUSSION FLOW</a:t>
            </a:r>
            <a:endParaRPr sz="1400" b="0" i="0" u="none" strike="noStrike" cap="none" dirty="0">
              <a:solidFill>
                <a:srgbClr val="7030A0"/>
              </a:solidFill>
              <a:effectLst>
                <a:outerShdw blurRad="38100" dist="38100" dir="2700000" algn="tl">
                  <a:srgbClr val="000000">
                    <a:alpha val="43137"/>
                  </a:srgbClr>
                </a:outerShdw>
              </a:effectLst>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22;g24dd10bd064_0_1144">
            <a:extLst>
              <a:ext uri="{FF2B5EF4-FFF2-40B4-BE49-F238E27FC236}">
                <a16:creationId xmlns:a16="http://schemas.microsoft.com/office/drawing/2014/main" id="{0BEAD5F0-8968-C228-6481-4588EDC52888}"/>
              </a:ext>
            </a:extLst>
          </p:cNvPr>
          <p:cNvSpPr/>
          <p:nvPr/>
        </p:nvSpPr>
        <p:spPr>
          <a:xfrm>
            <a:off x="1882086" y="244066"/>
            <a:ext cx="8487015" cy="6056526"/>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rgbClr val="D0E0E3"/>
          </a:solidFill>
          <a:ln>
            <a:noFill/>
          </a:ln>
        </p:spPr>
      </p:sp>
      <p:sp>
        <p:nvSpPr>
          <p:cNvPr id="3" name="Google Shape;824;g24dd10bd064_0_1144">
            <a:extLst>
              <a:ext uri="{FF2B5EF4-FFF2-40B4-BE49-F238E27FC236}">
                <a16:creationId xmlns:a16="http://schemas.microsoft.com/office/drawing/2014/main" id="{D260C6A0-1C2E-28FF-0A5B-4C41414D7606}"/>
              </a:ext>
            </a:extLst>
          </p:cNvPr>
          <p:cNvSpPr txBox="1"/>
          <p:nvPr/>
        </p:nvSpPr>
        <p:spPr>
          <a:xfrm>
            <a:off x="2926219" y="672613"/>
            <a:ext cx="6425852" cy="203132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400" b="1" dirty="0">
                <a:latin typeface="Alatsi"/>
                <a:ea typeface="Alatsi"/>
                <a:cs typeface="Alatsi"/>
                <a:sym typeface="Alatsi"/>
              </a:rPr>
              <a:t>Mainstreaming Gender Perspectives in Local Development Plans</a:t>
            </a:r>
            <a:endParaRPr sz="4400" b="1" dirty="0">
              <a:latin typeface="Alatsi"/>
              <a:ea typeface="Alatsi"/>
              <a:cs typeface="Alatsi"/>
              <a:sym typeface="Alatsi"/>
            </a:endParaRPr>
          </a:p>
        </p:txBody>
      </p:sp>
      <p:sp>
        <p:nvSpPr>
          <p:cNvPr id="4" name="Google Shape;825;g24dd10bd064_0_1144">
            <a:extLst>
              <a:ext uri="{FF2B5EF4-FFF2-40B4-BE49-F238E27FC236}">
                <a16:creationId xmlns:a16="http://schemas.microsoft.com/office/drawing/2014/main" id="{74C93514-3DA4-BC77-F241-8B3C277E93D9}"/>
              </a:ext>
            </a:extLst>
          </p:cNvPr>
          <p:cNvSpPr/>
          <p:nvPr/>
        </p:nvSpPr>
        <p:spPr>
          <a:xfrm>
            <a:off x="4621640" y="3083502"/>
            <a:ext cx="3035010" cy="3101885"/>
          </a:xfrm>
          <a:custGeom>
            <a:avLst/>
            <a:gdLst/>
            <a:ahLst/>
            <a:cxnLst/>
            <a:rect l="l" t="t" r="r" b="b"/>
            <a:pathLst>
              <a:path w="7403951" h="7471877" extrusionOk="0">
                <a:moveTo>
                  <a:pt x="0" y="0"/>
                </a:moveTo>
                <a:lnTo>
                  <a:pt x="7403951" y="0"/>
                </a:lnTo>
                <a:lnTo>
                  <a:pt x="7403951" y="7471878"/>
                </a:lnTo>
                <a:lnTo>
                  <a:pt x="0" y="7471878"/>
                </a:lnTo>
                <a:lnTo>
                  <a:pt x="0" y="0"/>
                </a:lnTo>
                <a:close/>
              </a:path>
            </a:pathLst>
          </a:custGeom>
          <a:blipFill rotWithShape="1">
            <a:blip r:embed="rId2">
              <a:alphaModFix/>
            </a:blip>
            <a:stretch>
              <a:fillRect/>
            </a:stretch>
          </a:blipFill>
          <a:ln>
            <a:noFill/>
          </a:ln>
        </p:spPr>
      </p:sp>
    </p:spTree>
    <p:extLst>
      <p:ext uri="{BB962C8B-B14F-4D97-AF65-F5344CB8AC3E}">
        <p14:creationId xmlns:p14="http://schemas.microsoft.com/office/powerpoint/2010/main" val="23871547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1"/>
          <p:cNvSpPr txBox="1"/>
          <p:nvPr/>
        </p:nvSpPr>
        <p:spPr>
          <a:xfrm>
            <a:off x="0" y="1463714"/>
            <a:ext cx="12096232" cy="43084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chemeClr val="dk1"/>
                </a:solidFill>
                <a:latin typeface="Avenir" panose="02000503020000020003" pitchFamily="2" charset="0"/>
                <a:sym typeface="Arial"/>
              </a:rPr>
              <a:t>The following activities shall be undertaken to ensure effective GAD Mainstreaming in LDPs:</a:t>
            </a:r>
            <a:endParaRPr sz="2200" dirty="0">
              <a:latin typeface="Avenir" panose="02000503020000020003" pitchFamily="2" charset="0"/>
            </a:endParaRPr>
          </a:p>
        </p:txBody>
      </p:sp>
      <p:sp>
        <p:nvSpPr>
          <p:cNvPr id="477" name="Google Shape;477;p31"/>
          <p:cNvSpPr/>
          <p:nvPr/>
        </p:nvSpPr>
        <p:spPr>
          <a:xfrm>
            <a:off x="2016691" y="2142153"/>
            <a:ext cx="9322061" cy="9232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700" dirty="0">
                <a:solidFill>
                  <a:schemeClr val="dk1"/>
                </a:solidFill>
                <a:latin typeface="Avenir" panose="02000503020000020003" pitchFamily="2" charset="0"/>
                <a:sym typeface="Arial"/>
              </a:rPr>
              <a:t>Revisit LGUs vision, sectoral plans and investment programs and assess according to gender responsiveness;</a:t>
            </a:r>
            <a:endParaRPr sz="2700" dirty="0">
              <a:latin typeface="Avenir" panose="02000503020000020003" pitchFamily="2" charset="0"/>
            </a:endParaRPr>
          </a:p>
        </p:txBody>
      </p:sp>
      <p:sp>
        <p:nvSpPr>
          <p:cNvPr id="478" name="Google Shape;478;p31"/>
          <p:cNvSpPr/>
          <p:nvPr/>
        </p:nvSpPr>
        <p:spPr>
          <a:xfrm>
            <a:off x="1986076" y="3261568"/>
            <a:ext cx="9475696" cy="13387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700" dirty="0">
                <a:solidFill>
                  <a:schemeClr val="dk1"/>
                </a:solidFill>
                <a:latin typeface="Avenir" panose="02000503020000020003" pitchFamily="2" charset="0"/>
                <a:sym typeface="Arial"/>
              </a:rPr>
              <a:t>Gather, collate and analyze the LGUs situation through the use of gender analysis and/or GAD tools; use of GAD database; </a:t>
            </a:r>
            <a:endParaRPr sz="2700" dirty="0">
              <a:latin typeface="Avenir" panose="02000503020000020003" pitchFamily="2" charset="0"/>
            </a:endParaRPr>
          </a:p>
        </p:txBody>
      </p:sp>
      <p:sp>
        <p:nvSpPr>
          <p:cNvPr id="479" name="Google Shape;479;p31"/>
          <p:cNvSpPr/>
          <p:nvPr/>
        </p:nvSpPr>
        <p:spPr>
          <a:xfrm>
            <a:off x="2016690" y="4610393"/>
            <a:ext cx="9649763" cy="9232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700" dirty="0">
                <a:solidFill>
                  <a:schemeClr val="dk1"/>
                </a:solidFill>
                <a:latin typeface="Avenir" panose="02000503020000020003" pitchFamily="2" charset="0"/>
                <a:sym typeface="Arial"/>
              </a:rPr>
              <a:t>Monitor and evaluate gender-responsive programs and projects; and</a:t>
            </a:r>
            <a:endParaRPr sz="2700" dirty="0">
              <a:latin typeface="Avenir" panose="02000503020000020003" pitchFamily="2" charset="0"/>
            </a:endParaRPr>
          </a:p>
        </p:txBody>
      </p:sp>
      <p:sp>
        <p:nvSpPr>
          <p:cNvPr id="480" name="Google Shape;480;p31"/>
          <p:cNvSpPr/>
          <p:nvPr/>
        </p:nvSpPr>
        <p:spPr>
          <a:xfrm>
            <a:off x="2016690" y="5630874"/>
            <a:ext cx="9798245" cy="50779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700" dirty="0">
                <a:solidFill>
                  <a:schemeClr val="dk1"/>
                </a:solidFill>
                <a:latin typeface="Avenir" panose="02000503020000020003" pitchFamily="2" charset="0"/>
                <a:sym typeface="Arial"/>
              </a:rPr>
              <a:t>Reflect the GAD PPAs as indicated in the LGU GPB in the AIP.</a:t>
            </a:r>
            <a:endParaRPr sz="2700" dirty="0">
              <a:latin typeface="Avenir" panose="02000503020000020003" pitchFamily="2" charset="0"/>
            </a:endParaRPr>
          </a:p>
        </p:txBody>
      </p:sp>
      <p:pic>
        <p:nvPicPr>
          <p:cNvPr id="481" name="Google Shape;481;p31" descr="E:\CAR GAD Sucom TOTA ppt\ppt icons\llh_prezi ppt\4.png"/>
          <p:cNvPicPr preferRelativeResize="0"/>
          <p:nvPr/>
        </p:nvPicPr>
        <p:blipFill rotWithShape="1">
          <a:blip r:embed="rId3">
            <a:alphaModFix/>
          </a:blip>
          <a:srcRect/>
          <a:stretch/>
        </p:blipFill>
        <p:spPr>
          <a:xfrm>
            <a:off x="836691" y="2237504"/>
            <a:ext cx="805454" cy="754796"/>
          </a:xfrm>
          <a:prstGeom prst="rect">
            <a:avLst/>
          </a:prstGeom>
          <a:noFill/>
          <a:ln>
            <a:noFill/>
          </a:ln>
        </p:spPr>
      </p:pic>
      <p:pic>
        <p:nvPicPr>
          <p:cNvPr id="482" name="Google Shape;482;p31" descr="E:\CAR GAD Sucom TOTA ppt\ppt icons\llh_prezi ppt\4.png"/>
          <p:cNvPicPr preferRelativeResize="0"/>
          <p:nvPr/>
        </p:nvPicPr>
        <p:blipFill rotWithShape="1">
          <a:blip r:embed="rId3">
            <a:alphaModFix/>
          </a:blip>
          <a:srcRect/>
          <a:stretch/>
        </p:blipFill>
        <p:spPr>
          <a:xfrm>
            <a:off x="837554" y="3335243"/>
            <a:ext cx="836842" cy="784210"/>
          </a:xfrm>
          <a:prstGeom prst="rect">
            <a:avLst/>
          </a:prstGeom>
          <a:noFill/>
          <a:ln>
            <a:noFill/>
          </a:ln>
        </p:spPr>
      </p:pic>
      <p:pic>
        <p:nvPicPr>
          <p:cNvPr id="483" name="Google Shape;483;p31" descr="E:\CAR GAD Sucom TOTA ppt\ppt icons\llh_prezi ppt\4.png"/>
          <p:cNvPicPr preferRelativeResize="0"/>
          <p:nvPr/>
        </p:nvPicPr>
        <p:blipFill rotWithShape="1">
          <a:blip r:embed="rId3">
            <a:alphaModFix/>
          </a:blip>
          <a:srcRect/>
          <a:stretch/>
        </p:blipFill>
        <p:spPr>
          <a:xfrm>
            <a:off x="836691" y="4507527"/>
            <a:ext cx="822011" cy="770312"/>
          </a:xfrm>
          <a:prstGeom prst="rect">
            <a:avLst/>
          </a:prstGeom>
          <a:noFill/>
          <a:ln>
            <a:noFill/>
          </a:ln>
        </p:spPr>
      </p:pic>
      <p:pic>
        <p:nvPicPr>
          <p:cNvPr id="484" name="Google Shape;484;p31" descr="E:\CAR GAD Sucom TOTA ppt\ppt icons\llh_prezi ppt\4.png"/>
          <p:cNvPicPr preferRelativeResize="0"/>
          <p:nvPr/>
        </p:nvPicPr>
        <p:blipFill rotWithShape="1">
          <a:blip r:embed="rId3">
            <a:alphaModFix/>
          </a:blip>
          <a:srcRect/>
          <a:stretch/>
        </p:blipFill>
        <p:spPr>
          <a:xfrm>
            <a:off x="853248" y="5397940"/>
            <a:ext cx="805454" cy="754796"/>
          </a:xfrm>
          <a:prstGeom prst="rect">
            <a:avLst/>
          </a:prstGeom>
          <a:noFill/>
          <a:ln>
            <a:noFill/>
          </a:ln>
        </p:spPr>
      </p:pic>
      <p:sp>
        <p:nvSpPr>
          <p:cNvPr id="485" name="Google Shape;485;p31"/>
          <p:cNvSpPr txBox="1"/>
          <p:nvPr/>
        </p:nvSpPr>
        <p:spPr>
          <a:xfrm>
            <a:off x="377065" y="310677"/>
            <a:ext cx="10961687" cy="1143000"/>
          </a:xfrm>
          <a:prstGeom prst="rect">
            <a:avLst/>
          </a:prstGeom>
          <a:noFill/>
          <a:ln>
            <a:noFill/>
          </a:ln>
        </p:spPr>
        <p:txBody>
          <a:bodyPr spcFirstLastPara="1" wrap="square" lIns="91425" tIns="45700" rIns="91425" bIns="45700" anchor="t" anchorCtr="0">
            <a:noAutofit/>
          </a:bodyPr>
          <a:lstStyle/>
          <a:p>
            <a:pPr marL="590550" marR="0" lvl="0" indent="-590550" algn="ctr" rtl="0">
              <a:lnSpc>
                <a:spcPct val="90000"/>
              </a:lnSpc>
              <a:spcBef>
                <a:spcPts val="0"/>
              </a:spcBef>
              <a:spcAft>
                <a:spcPts val="0"/>
              </a:spcAft>
              <a:buNone/>
            </a:pPr>
            <a:r>
              <a:rPr lang="en-US" sz="3200" b="1" dirty="0">
                <a:solidFill>
                  <a:schemeClr val="dk2"/>
                </a:solidFill>
                <a:latin typeface="Avenir" panose="02000503020000020003" pitchFamily="2" charset="0"/>
                <a:ea typeface="Arial Black"/>
                <a:cs typeface="Arial Black"/>
                <a:sym typeface="Arial Black"/>
              </a:rPr>
              <a:t>Mainstreaming Gender Perspectives in </a:t>
            </a:r>
            <a:endParaRPr b="1" dirty="0">
              <a:latin typeface="Avenir" panose="02000503020000020003" pitchFamily="2" charset="0"/>
            </a:endParaRPr>
          </a:p>
          <a:p>
            <a:pPr marL="590550" marR="0" lvl="0" indent="-590550" algn="ctr" rtl="0">
              <a:lnSpc>
                <a:spcPct val="90000"/>
              </a:lnSpc>
              <a:spcBef>
                <a:spcPts val="640"/>
              </a:spcBef>
              <a:spcAft>
                <a:spcPts val="0"/>
              </a:spcAft>
              <a:buNone/>
            </a:pPr>
            <a:r>
              <a:rPr lang="en-US" sz="3200" b="1" dirty="0">
                <a:solidFill>
                  <a:schemeClr val="dk2"/>
                </a:solidFill>
                <a:latin typeface="Avenir" panose="02000503020000020003" pitchFamily="2" charset="0"/>
                <a:ea typeface="Arial Black"/>
                <a:cs typeface="Arial Black"/>
                <a:sym typeface="Arial Black"/>
              </a:rPr>
              <a:t>Local Development Plans</a:t>
            </a:r>
            <a:endParaRPr b="1" dirty="0">
              <a:latin typeface="Avenir" panose="02000503020000020003" pitchFamily="2" charset="0"/>
            </a:endParaRPr>
          </a:p>
        </p:txBody>
      </p:sp>
    </p:spTree>
    <p:extLst>
      <p:ext uri="{BB962C8B-B14F-4D97-AF65-F5344CB8AC3E}">
        <p14:creationId xmlns:p14="http://schemas.microsoft.com/office/powerpoint/2010/main" val="179567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10;g24dd10bd064_0_1144">
            <a:extLst>
              <a:ext uri="{FF2B5EF4-FFF2-40B4-BE49-F238E27FC236}">
                <a16:creationId xmlns:a16="http://schemas.microsoft.com/office/drawing/2014/main" id="{C834B761-E1D8-E3CE-1B49-4C9EDC152E01}"/>
              </a:ext>
            </a:extLst>
          </p:cNvPr>
          <p:cNvSpPr/>
          <p:nvPr/>
        </p:nvSpPr>
        <p:spPr>
          <a:xfrm>
            <a:off x="2372593" y="386985"/>
            <a:ext cx="7446813" cy="6038867"/>
          </a:xfrm>
          <a:custGeom>
            <a:avLst/>
            <a:gdLst/>
            <a:ahLst/>
            <a:cxnLst/>
            <a:rect l="l" t="t" r="r" b="b"/>
            <a:pathLst>
              <a:path w="30491031" h="28626041" extrusionOk="0">
                <a:moveTo>
                  <a:pt x="0" y="0"/>
                </a:moveTo>
                <a:lnTo>
                  <a:pt x="30491031" y="0"/>
                </a:lnTo>
                <a:lnTo>
                  <a:pt x="30491031" y="28626041"/>
                </a:lnTo>
                <a:lnTo>
                  <a:pt x="0" y="28626041"/>
                </a:lnTo>
                <a:lnTo>
                  <a:pt x="0" y="0"/>
                </a:lnTo>
                <a:close/>
              </a:path>
            </a:pathLst>
          </a:custGeom>
          <a:solidFill>
            <a:schemeClr val="accent1">
              <a:lumMod val="60000"/>
              <a:lumOff val="40000"/>
            </a:schemeClr>
          </a:solidFill>
          <a:ln>
            <a:noFill/>
          </a:ln>
        </p:spPr>
      </p:sp>
      <p:sp>
        <p:nvSpPr>
          <p:cNvPr id="3" name="Google Shape;812;g24dd10bd064_0_1144">
            <a:extLst>
              <a:ext uri="{FF2B5EF4-FFF2-40B4-BE49-F238E27FC236}">
                <a16:creationId xmlns:a16="http://schemas.microsoft.com/office/drawing/2014/main" id="{B78C6C48-60EB-8299-6B8F-F5668CF33175}"/>
              </a:ext>
            </a:extLst>
          </p:cNvPr>
          <p:cNvSpPr txBox="1"/>
          <p:nvPr/>
        </p:nvSpPr>
        <p:spPr>
          <a:xfrm>
            <a:off x="2429799" y="935767"/>
            <a:ext cx="7366272" cy="9233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6000" b="1" dirty="0">
                <a:latin typeface="Alatsi"/>
                <a:ea typeface="Alatsi"/>
                <a:cs typeface="Alatsi"/>
                <a:sym typeface="Alatsi"/>
              </a:rPr>
              <a:t>LGU GAD Code</a:t>
            </a:r>
            <a:endParaRPr sz="6000" b="1" dirty="0">
              <a:latin typeface="Alatsi"/>
              <a:ea typeface="Alatsi"/>
              <a:cs typeface="Alatsi"/>
              <a:sym typeface="Alatsi"/>
            </a:endParaRPr>
          </a:p>
        </p:txBody>
      </p:sp>
      <p:pic>
        <p:nvPicPr>
          <p:cNvPr id="4" name="Picture 2" descr="02-action-plan-illustration-01 - SlideModel">
            <a:extLst>
              <a:ext uri="{FF2B5EF4-FFF2-40B4-BE49-F238E27FC236}">
                <a16:creationId xmlns:a16="http://schemas.microsoft.com/office/drawing/2014/main" id="{5C3FD932-BA6E-6F52-0F58-37EE54024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922" y="2707349"/>
            <a:ext cx="7180027" cy="371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93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9182EB-D33C-6823-1F61-FC3B21F41553}"/>
              </a:ext>
            </a:extLst>
          </p:cNvPr>
          <p:cNvSpPr txBox="1"/>
          <p:nvPr/>
        </p:nvSpPr>
        <p:spPr>
          <a:xfrm>
            <a:off x="851770" y="1528175"/>
            <a:ext cx="10797435" cy="4862870"/>
          </a:xfrm>
          <a:prstGeom prst="rect">
            <a:avLst/>
          </a:prstGeom>
          <a:noFill/>
        </p:spPr>
        <p:txBody>
          <a:bodyPr wrap="square" rtlCol="0">
            <a:spAutoFit/>
          </a:bodyPr>
          <a:lstStyle/>
          <a:p>
            <a:pPr marL="457200" indent="-457200">
              <a:buFont typeface="+mj-lt"/>
              <a:buAutoNum type="arabicPeriod"/>
            </a:pPr>
            <a:r>
              <a:rPr lang="en-PH" sz="2600" dirty="0">
                <a:effectLst/>
                <a:latin typeface="Avenir" panose="02000503020000020003" pitchFamily="2" charset="0"/>
              </a:rPr>
              <a:t>All LGUs shall formulate and pass their GAD Codes or ordinances to support the LGU’s efforts</a:t>
            </a:r>
            <a:r>
              <a:rPr lang="en-PH" sz="2600" dirty="0">
                <a:latin typeface="Avenir" panose="02000503020000020003" pitchFamily="2" charset="0"/>
              </a:rPr>
              <a:t> </a:t>
            </a:r>
            <a:r>
              <a:rPr lang="en-PH" sz="2600" dirty="0">
                <a:effectLst/>
                <a:latin typeface="Avenir" panose="02000503020000020003" pitchFamily="2" charset="0"/>
              </a:rPr>
              <a:t>in promoting, protecting and fulfilling women’s human rights, women’s economic empowerment</a:t>
            </a:r>
            <a:r>
              <a:rPr lang="en-PH" sz="2600" dirty="0">
                <a:latin typeface="Avenir" panose="02000503020000020003" pitchFamily="2" charset="0"/>
              </a:rPr>
              <a:t> </a:t>
            </a:r>
            <a:r>
              <a:rPr lang="en-PH" sz="2600" dirty="0">
                <a:effectLst/>
                <a:latin typeface="Avenir" panose="02000503020000020003" pitchFamily="2" charset="0"/>
              </a:rPr>
              <a:t>and gender-responsive governance towards the attainment of gender equality and women’s</a:t>
            </a:r>
            <a:r>
              <a:rPr lang="en-PH" sz="2600" dirty="0">
                <a:latin typeface="Avenir" panose="02000503020000020003" pitchFamily="2" charset="0"/>
              </a:rPr>
              <a:t> </a:t>
            </a:r>
            <a:r>
              <a:rPr lang="en-PH" sz="2600" dirty="0">
                <a:effectLst/>
                <a:latin typeface="Avenir" panose="02000503020000020003" pitchFamily="2" charset="0"/>
              </a:rPr>
              <a:t>empowerment.</a:t>
            </a:r>
            <a:endParaRPr lang="en-PH" sz="2600" dirty="0">
              <a:latin typeface="Avenir" panose="02000503020000020003" pitchFamily="2" charset="0"/>
            </a:endParaRPr>
          </a:p>
          <a:p>
            <a:pPr marL="457200" indent="-457200">
              <a:buFont typeface="+mj-lt"/>
              <a:buAutoNum type="arabicPeriod"/>
            </a:pPr>
            <a:r>
              <a:rPr lang="en-PH" sz="2600" dirty="0">
                <a:effectLst/>
                <a:latin typeface="Avenir" panose="02000503020000020003" pitchFamily="2" charset="0"/>
              </a:rPr>
              <a:t>The LGU GFPS shall assist the Local </a:t>
            </a:r>
            <a:r>
              <a:rPr lang="en-PH" sz="2600" dirty="0" err="1">
                <a:effectLst/>
                <a:latin typeface="Avenir" panose="02000503020000020003" pitchFamily="2" charset="0"/>
              </a:rPr>
              <a:t>Sanggunian</a:t>
            </a:r>
            <a:r>
              <a:rPr lang="en-PH" sz="2600" dirty="0">
                <a:effectLst/>
                <a:latin typeface="Avenir" panose="02000503020000020003" pitchFamily="2" charset="0"/>
              </a:rPr>
              <a:t> in the formulation of a GAD Code or</a:t>
            </a:r>
            <a:r>
              <a:rPr lang="en-PH" sz="2600" dirty="0">
                <a:latin typeface="Avenir" panose="02000503020000020003" pitchFamily="2" charset="0"/>
              </a:rPr>
              <a:t> </a:t>
            </a:r>
            <a:r>
              <a:rPr lang="en-PH" sz="2600" dirty="0">
                <a:effectLst/>
                <a:latin typeface="Avenir" panose="02000503020000020003" pitchFamily="2" charset="0"/>
              </a:rPr>
              <a:t>ordinance.</a:t>
            </a:r>
            <a:endParaRPr lang="en-PH" sz="2600" dirty="0">
              <a:latin typeface="Avenir" panose="02000503020000020003" pitchFamily="2" charset="0"/>
            </a:endParaRPr>
          </a:p>
          <a:p>
            <a:pPr marL="457200" indent="-457200">
              <a:buFont typeface="+mj-lt"/>
              <a:buAutoNum type="arabicPeriod"/>
            </a:pPr>
            <a:r>
              <a:rPr lang="en-PH" sz="2600" dirty="0">
                <a:effectLst/>
                <a:latin typeface="Avenir" panose="02000503020000020003" pitchFamily="2" charset="0"/>
              </a:rPr>
              <a:t>Funding requirements in the formulation and implementation of the Code shall be charged to the</a:t>
            </a:r>
            <a:r>
              <a:rPr lang="en-PH" sz="2600" dirty="0">
                <a:latin typeface="Avenir" panose="02000503020000020003" pitchFamily="2" charset="0"/>
              </a:rPr>
              <a:t> </a:t>
            </a:r>
            <a:r>
              <a:rPr lang="en-PH" sz="2600" dirty="0">
                <a:effectLst/>
                <a:latin typeface="Avenir" panose="02000503020000020003" pitchFamily="2" charset="0"/>
              </a:rPr>
              <a:t>LGU GAD budget.</a:t>
            </a:r>
            <a:endParaRPr lang="en-PH" sz="2600" dirty="0">
              <a:latin typeface="Avenir" panose="02000503020000020003" pitchFamily="2" charset="0"/>
            </a:endParaRPr>
          </a:p>
          <a:p>
            <a:pPr marL="457200" indent="-457200">
              <a:buFont typeface="+mj-lt"/>
              <a:buAutoNum type="arabicPeriod"/>
            </a:pPr>
            <a:r>
              <a:rPr lang="en-PH" sz="2600" dirty="0">
                <a:effectLst/>
                <a:latin typeface="Avenir" panose="02000503020000020003" pitchFamily="2" charset="0"/>
              </a:rPr>
              <a:t>LGUs shall ensure that the pertinent provisions of the GAD Code are integrated in local</a:t>
            </a:r>
            <a:r>
              <a:rPr lang="en-PH" sz="2600" dirty="0">
                <a:latin typeface="Avenir" panose="02000503020000020003" pitchFamily="2" charset="0"/>
              </a:rPr>
              <a:t> </a:t>
            </a:r>
            <a:r>
              <a:rPr lang="en-PH" sz="2600" dirty="0">
                <a:effectLst/>
                <a:latin typeface="Avenir" panose="02000503020000020003" pitchFamily="2" charset="0"/>
              </a:rPr>
              <a:t>development plans.</a:t>
            </a:r>
          </a:p>
          <a:p>
            <a:endParaRPr lang="en-US" sz="2400" dirty="0">
              <a:latin typeface="Avenir" panose="02000503020000020003" pitchFamily="2" charset="0"/>
            </a:endParaRPr>
          </a:p>
        </p:txBody>
      </p:sp>
      <p:sp>
        <p:nvSpPr>
          <p:cNvPr id="3" name="Google Shape;485;p31">
            <a:extLst>
              <a:ext uri="{FF2B5EF4-FFF2-40B4-BE49-F238E27FC236}">
                <a16:creationId xmlns:a16="http://schemas.microsoft.com/office/drawing/2014/main" id="{D7926E74-7C92-E0DD-31C1-CAEBA1CFBC02}"/>
              </a:ext>
            </a:extLst>
          </p:cNvPr>
          <p:cNvSpPr txBox="1"/>
          <p:nvPr/>
        </p:nvSpPr>
        <p:spPr>
          <a:xfrm>
            <a:off x="500085" y="612016"/>
            <a:ext cx="10961687" cy="678165"/>
          </a:xfrm>
          <a:prstGeom prst="rect">
            <a:avLst/>
          </a:prstGeom>
          <a:noFill/>
          <a:ln>
            <a:noFill/>
          </a:ln>
        </p:spPr>
        <p:txBody>
          <a:bodyPr spcFirstLastPara="1" wrap="square" lIns="91425" tIns="45700" rIns="91425" bIns="45700" anchor="t" anchorCtr="0">
            <a:noAutofit/>
          </a:bodyPr>
          <a:lstStyle/>
          <a:p>
            <a:pPr marL="590550" marR="0" lvl="0" indent="-590550" algn="ctr" rtl="0">
              <a:lnSpc>
                <a:spcPct val="90000"/>
              </a:lnSpc>
              <a:spcBef>
                <a:spcPts val="0"/>
              </a:spcBef>
              <a:spcAft>
                <a:spcPts val="0"/>
              </a:spcAft>
              <a:buNone/>
            </a:pPr>
            <a:r>
              <a:rPr lang="en-US" sz="4400" dirty="0">
                <a:solidFill>
                  <a:schemeClr val="dk2"/>
                </a:solidFill>
                <a:latin typeface="Arial Black"/>
                <a:ea typeface="Arial Black"/>
                <a:cs typeface="Arial Black"/>
                <a:sym typeface="Arial Black"/>
              </a:rPr>
              <a:t>LGU GAD Code</a:t>
            </a:r>
            <a:endParaRPr sz="2000" dirty="0"/>
          </a:p>
        </p:txBody>
      </p:sp>
    </p:spTree>
    <p:extLst>
      <p:ext uri="{BB962C8B-B14F-4D97-AF65-F5344CB8AC3E}">
        <p14:creationId xmlns:p14="http://schemas.microsoft.com/office/powerpoint/2010/main" val="617520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F00C3-7333-6492-FDBA-F46B0318A389}"/>
              </a:ext>
            </a:extLst>
          </p:cNvPr>
          <p:cNvPicPr>
            <a:picLocks noChangeAspect="1"/>
          </p:cNvPicPr>
          <p:nvPr/>
        </p:nvPicPr>
        <p:blipFill rotWithShape="1">
          <a:blip r:embed="rId2"/>
          <a:srcRect l="45906" t="25105" r="24798" b="22846"/>
          <a:stretch/>
        </p:blipFill>
        <p:spPr>
          <a:xfrm>
            <a:off x="6426202" y="438694"/>
            <a:ext cx="4852168" cy="58287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673BACD2-7F6E-0B25-38D1-FCDE2393A57E}"/>
              </a:ext>
            </a:extLst>
          </p:cNvPr>
          <p:cNvPicPr>
            <a:picLocks noChangeAspect="1"/>
          </p:cNvPicPr>
          <p:nvPr/>
        </p:nvPicPr>
        <p:blipFill rotWithShape="1">
          <a:blip r:embed="rId3"/>
          <a:srcRect l="45590" t="19426" r="25113" b="19305"/>
          <a:stretch/>
        </p:blipFill>
        <p:spPr>
          <a:xfrm>
            <a:off x="1752779" y="438693"/>
            <a:ext cx="4343221" cy="58287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164780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29212eb659b_1_0"/>
          <p:cNvSpPr txBox="1"/>
          <p:nvPr/>
        </p:nvSpPr>
        <p:spPr>
          <a:xfrm>
            <a:off x="685800" y="2238975"/>
            <a:ext cx="10820400" cy="156966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100" b="1" dirty="0">
                <a:latin typeface="Alatsi"/>
                <a:ea typeface="Alatsi"/>
                <a:cs typeface="Alatsi"/>
                <a:sym typeface="Alatsi"/>
              </a:rPr>
              <a:t>MONITORING AND EVALUATING THE</a:t>
            </a:r>
          </a:p>
          <a:p>
            <a:pPr marL="0" marR="0" lvl="0" indent="0" algn="ctr" rtl="0">
              <a:lnSpc>
                <a:spcPct val="100000"/>
              </a:lnSpc>
              <a:spcBef>
                <a:spcPts val="0"/>
              </a:spcBef>
              <a:spcAft>
                <a:spcPts val="0"/>
              </a:spcAft>
              <a:buNone/>
            </a:pPr>
            <a:r>
              <a:rPr lang="en-US" sz="5100" b="1" dirty="0">
                <a:latin typeface="Alatsi"/>
                <a:ea typeface="Alatsi"/>
                <a:cs typeface="Alatsi"/>
                <a:sym typeface="Alatsi"/>
              </a:rPr>
              <a:t>IMPLEMENTATION OF MCW</a:t>
            </a:r>
            <a:endParaRPr sz="5100" b="1" dirty="0">
              <a:latin typeface="Alatsi"/>
              <a:ea typeface="Alatsi"/>
              <a:cs typeface="Alatsi"/>
              <a:sym typeface="Alatsi"/>
            </a:endParaRPr>
          </a:p>
        </p:txBody>
      </p:sp>
      <p:sp>
        <p:nvSpPr>
          <p:cNvPr id="754" name="Google Shape;754;g29212eb659b_1_0"/>
          <p:cNvSpPr/>
          <p:nvPr/>
        </p:nvSpPr>
        <p:spPr>
          <a:xfrm>
            <a:off x="8944992" y="4094783"/>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cxnSp>
        <p:nvCxnSpPr>
          <p:cNvPr id="755" name="Google Shape;755;g29212eb659b_1_0"/>
          <p:cNvCxnSpPr/>
          <p:nvPr/>
        </p:nvCxnSpPr>
        <p:spPr>
          <a:xfrm>
            <a:off x="-173733" y="6040845"/>
            <a:ext cx="4423500" cy="0"/>
          </a:xfrm>
          <a:prstGeom prst="straightConnector1">
            <a:avLst/>
          </a:prstGeom>
          <a:noFill/>
          <a:ln w="114300" cap="flat" cmpd="sng">
            <a:solidFill>
              <a:srgbClr val="9FC3D0"/>
            </a:solidFill>
            <a:prstDash val="solid"/>
            <a:round/>
            <a:headEnd type="none" w="sm" len="sm"/>
            <a:tailEnd type="none" w="sm" len="sm"/>
          </a:ln>
        </p:spPr>
      </p:cxnSp>
      <p:cxnSp>
        <p:nvCxnSpPr>
          <p:cNvPr id="756" name="Google Shape;756;g29212eb659b_1_0"/>
          <p:cNvCxnSpPr/>
          <p:nvPr/>
        </p:nvCxnSpPr>
        <p:spPr>
          <a:xfrm>
            <a:off x="8062775" y="6053750"/>
            <a:ext cx="4293900" cy="0"/>
          </a:xfrm>
          <a:prstGeom prst="straightConnector1">
            <a:avLst/>
          </a:prstGeom>
          <a:noFill/>
          <a:ln w="114300" cap="flat" cmpd="sng">
            <a:solidFill>
              <a:srgbClr val="9FC3D0"/>
            </a:solidFill>
            <a:prstDash val="solid"/>
            <a:round/>
            <a:headEnd type="none" w="sm" len="sm"/>
            <a:tailEnd type="none" w="sm" len="sm"/>
          </a:ln>
        </p:spPr>
      </p:cxnSp>
      <p:sp>
        <p:nvSpPr>
          <p:cNvPr id="757" name="Google Shape;757;g29212eb659b_1_0"/>
          <p:cNvSpPr/>
          <p:nvPr/>
        </p:nvSpPr>
        <p:spPr>
          <a:xfrm>
            <a:off x="-1800225" y="-268186"/>
            <a:ext cx="4882896" cy="1653920"/>
          </a:xfrm>
          <a:custGeom>
            <a:avLst/>
            <a:gdLst/>
            <a:ahLst/>
            <a:cxnLst/>
            <a:rect l="l" t="t" r="r" b="b"/>
            <a:pathLst>
              <a:path w="7315200" h="2477783" extrusionOk="0">
                <a:moveTo>
                  <a:pt x="0" y="0"/>
                </a:moveTo>
                <a:lnTo>
                  <a:pt x="7315200" y="0"/>
                </a:lnTo>
                <a:lnTo>
                  <a:pt x="7315200" y="2477783"/>
                </a:lnTo>
                <a:lnTo>
                  <a:pt x="0" y="2477783"/>
                </a:lnTo>
                <a:lnTo>
                  <a:pt x="0" y="0"/>
                </a:lnTo>
                <a:close/>
              </a:path>
            </a:pathLst>
          </a:custGeom>
          <a:blipFill rotWithShape="1">
            <a:blip r:embed="rId3">
              <a:alphaModFix/>
            </a:blip>
            <a:stretch>
              <a:fillRect/>
            </a:stretch>
          </a:blipFill>
          <a:ln>
            <a:noFill/>
          </a:ln>
        </p:spPr>
      </p:sp>
    </p:spTree>
    <p:extLst>
      <p:ext uri="{BB962C8B-B14F-4D97-AF65-F5344CB8AC3E}">
        <p14:creationId xmlns:p14="http://schemas.microsoft.com/office/powerpoint/2010/main" val="38901609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13">
            <a:extLst>
              <a:ext uri="{FF2B5EF4-FFF2-40B4-BE49-F238E27FC236}">
                <a16:creationId xmlns:a16="http://schemas.microsoft.com/office/drawing/2014/main" id="{1A8F3373-7752-6D41-8F7F-FA51ED86869B}"/>
              </a:ext>
            </a:extLst>
          </p:cNvPr>
          <p:cNvGrpSpPr>
            <a:grpSpLocks/>
          </p:cNvGrpSpPr>
          <p:nvPr/>
        </p:nvGrpSpPr>
        <p:grpSpPr bwMode="auto">
          <a:xfrm>
            <a:off x="669520" y="583504"/>
            <a:ext cx="6247195" cy="688975"/>
            <a:chOff x="720" y="1392"/>
            <a:chExt cx="4058" cy="480"/>
          </a:xfrm>
        </p:grpSpPr>
        <p:sp>
          <p:nvSpPr>
            <p:cNvPr id="56" name="AutoShape 14">
              <a:extLst>
                <a:ext uri="{FF2B5EF4-FFF2-40B4-BE49-F238E27FC236}">
                  <a16:creationId xmlns:a16="http://schemas.microsoft.com/office/drawing/2014/main" id="{7899CCC8-B899-B448-9D84-3645688E6296}"/>
                </a:ext>
              </a:extLst>
            </p:cNvPr>
            <p:cNvSpPr>
              <a:spLocks noChangeArrowheads="1"/>
            </p:cNvSpPr>
            <p:nvPr/>
          </p:nvSpPr>
          <p:spPr bwMode="gray">
            <a:xfrm>
              <a:off x="720" y="1392"/>
              <a:ext cx="4058" cy="480"/>
            </a:xfrm>
            <a:prstGeom prst="roundRect">
              <a:avLst>
                <a:gd name="adj" fmla="val 17509"/>
              </a:avLst>
            </a:prstGeom>
            <a:gradFill rotWithShape="1">
              <a:gsLst>
                <a:gs pos="0">
                  <a:schemeClr val="folHlink"/>
                </a:gs>
                <a:gs pos="50000">
                  <a:schemeClr val="folHlink">
                    <a:gamma/>
                    <a:shade val="92157"/>
                    <a:invGamma/>
                  </a:schemeClr>
                </a:gs>
                <a:gs pos="100000">
                  <a:schemeClr val="folHlink"/>
                </a:gs>
              </a:gsLst>
              <a:lin ang="5400000" scaled="1"/>
            </a:gradFill>
            <a:ln>
              <a:noFill/>
            </a:ln>
            <a:effectLst/>
          </p:spPr>
          <p:txBody>
            <a:bodyPr wrap="none" anchor="ctr"/>
            <a:lstStyle/>
            <a:p>
              <a:pPr eaLnBrk="1" fontAlgn="auto" hangingPunct="1">
                <a:spcBef>
                  <a:spcPts val="0"/>
                </a:spcBef>
                <a:spcAft>
                  <a:spcPts val="0"/>
                </a:spcAft>
                <a:defRPr/>
              </a:pPr>
              <a:endParaRPr lang="en-US">
                <a:latin typeface="+mn-lt"/>
                <a:ea typeface="+mn-ea"/>
              </a:endParaRPr>
            </a:p>
          </p:txBody>
        </p:sp>
        <p:grpSp>
          <p:nvGrpSpPr>
            <p:cNvPr id="57" name="Group 15">
              <a:extLst>
                <a:ext uri="{FF2B5EF4-FFF2-40B4-BE49-F238E27FC236}">
                  <a16:creationId xmlns:a16="http://schemas.microsoft.com/office/drawing/2014/main" id="{4AEACD5C-BD97-7045-870D-0FB082BD1EA2}"/>
                </a:ext>
              </a:extLst>
            </p:cNvPr>
            <p:cNvGrpSpPr>
              <a:grpSpLocks/>
            </p:cNvGrpSpPr>
            <p:nvPr/>
          </p:nvGrpSpPr>
          <p:grpSpPr bwMode="auto">
            <a:xfrm>
              <a:off x="730" y="1407"/>
              <a:ext cx="4043" cy="444"/>
              <a:chOff x="744" y="1407"/>
              <a:chExt cx="3988" cy="444"/>
            </a:xfrm>
          </p:grpSpPr>
          <p:sp>
            <p:nvSpPr>
              <p:cNvPr id="58" name="AutoShape 16">
                <a:extLst>
                  <a:ext uri="{FF2B5EF4-FFF2-40B4-BE49-F238E27FC236}">
                    <a16:creationId xmlns:a16="http://schemas.microsoft.com/office/drawing/2014/main" id="{97EB1F84-0949-AC47-AD02-B637983587D6}"/>
                  </a:ext>
                </a:extLst>
              </p:cNvPr>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a:noFill/>
              </a:ln>
              <a:effectLst/>
            </p:spPr>
            <p:txBody>
              <a:bodyPr wrap="none" anchor="ctr"/>
              <a:lstStyle/>
              <a:p>
                <a:pPr eaLnBrk="1" fontAlgn="auto" hangingPunct="1">
                  <a:spcBef>
                    <a:spcPts val="0"/>
                  </a:spcBef>
                  <a:spcAft>
                    <a:spcPts val="0"/>
                  </a:spcAft>
                  <a:defRPr/>
                </a:pPr>
                <a:endParaRPr lang="en-US">
                  <a:latin typeface="+mn-lt"/>
                  <a:ea typeface="+mn-ea"/>
                </a:endParaRPr>
              </a:p>
            </p:txBody>
          </p:sp>
          <p:sp>
            <p:nvSpPr>
              <p:cNvPr id="59" name="AutoShape 17">
                <a:extLst>
                  <a:ext uri="{FF2B5EF4-FFF2-40B4-BE49-F238E27FC236}">
                    <a16:creationId xmlns:a16="http://schemas.microsoft.com/office/drawing/2014/main" id="{DD11B482-FC13-1C4D-8555-125649BF5792}"/>
                  </a:ext>
                </a:extLst>
              </p:cNvPr>
              <p:cNvSpPr>
                <a:spLocks noChangeArrowheads="1"/>
              </p:cNvSpPr>
              <p:nvPr/>
            </p:nvSpPr>
            <p:spPr bwMode="gray">
              <a:xfrm>
                <a:off x="744" y="1407"/>
                <a:ext cx="3988" cy="115"/>
              </a:xfrm>
              <a:prstGeom prst="roundRect">
                <a:avLst>
                  <a:gd name="adj" fmla="val 50000"/>
                </a:avLst>
              </a:prstGeom>
              <a:gradFill rotWithShape="1">
                <a:gsLst>
                  <a:gs pos="0">
                    <a:schemeClr val="folHlink">
                      <a:gamma/>
                      <a:tint val="0"/>
                      <a:invGamma/>
                    </a:schemeClr>
                  </a:gs>
                  <a:gs pos="100000">
                    <a:schemeClr val="folHlink">
                      <a:alpha val="0"/>
                    </a:schemeClr>
                  </a:gs>
                </a:gsLst>
                <a:lin ang="5400000" scaled="1"/>
              </a:gradFill>
              <a:ln>
                <a:noFill/>
              </a:ln>
              <a:effectLst/>
            </p:spPr>
            <p:txBody>
              <a:bodyPr wrap="none" anchor="ctr"/>
              <a:lstStyle/>
              <a:p>
                <a:pPr eaLnBrk="1" fontAlgn="auto" hangingPunct="1">
                  <a:spcBef>
                    <a:spcPts val="0"/>
                  </a:spcBef>
                  <a:spcAft>
                    <a:spcPts val="0"/>
                  </a:spcAft>
                  <a:defRPr/>
                </a:pPr>
                <a:endParaRPr lang="en-US">
                  <a:latin typeface="+mn-lt"/>
                  <a:ea typeface="+mn-ea"/>
                </a:endParaRPr>
              </a:p>
            </p:txBody>
          </p:sp>
        </p:grpSp>
      </p:grpSp>
      <p:sp>
        <p:nvSpPr>
          <p:cNvPr id="60" name="Text Box 26">
            <a:extLst>
              <a:ext uri="{FF2B5EF4-FFF2-40B4-BE49-F238E27FC236}">
                <a16:creationId xmlns:a16="http://schemas.microsoft.com/office/drawing/2014/main" id="{EB623CD8-3B74-6345-AA7F-D29714B7FA3C}"/>
              </a:ext>
            </a:extLst>
          </p:cNvPr>
          <p:cNvSpPr txBox="1">
            <a:spLocks noChangeArrowheads="1"/>
          </p:cNvSpPr>
          <p:nvPr/>
        </p:nvSpPr>
        <p:spPr bwMode="white">
          <a:xfrm>
            <a:off x="1026706" y="675579"/>
            <a:ext cx="63854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371600" indent="-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828800" indent="-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286000" indent="-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7432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32004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6576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41148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Clr>
                <a:schemeClr val="tx1"/>
              </a:buClr>
              <a:buFontTx/>
              <a:buNone/>
            </a:pPr>
            <a:r>
              <a:rPr lang="en-US" altLang="en-US" sz="2800" b="1" dirty="0">
                <a:solidFill>
                  <a:schemeClr val="bg1"/>
                </a:solidFill>
                <a:latin typeface="Arial" panose="020B0604020202020204" pitchFamily="34" charset="0"/>
                <a:cs typeface="Arial" panose="020B0604020202020204" pitchFamily="34" charset="0"/>
              </a:rPr>
              <a:t>Institutional Mechanisms</a:t>
            </a:r>
          </a:p>
        </p:txBody>
      </p:sp>
      <p:pic>
        <p:nvPicPr>
          <p:cNvPr id="61" name="Picture 27" descr="1">
            <a:extLst>
              <a:ext uri="{FF2B5EF4-FFF2-40B4-BE49-F238E27FC236}">
                <a16:creationId xmlns:a16="http://schemas.microsoft.com/office/drawing/2014/main" id="{38BE9D2A-217A-384D-80EA-E0CB9766574E}"/>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42606" t="64474" r="19473"/>
          <a:stretch>
            <a:fillRect/>
          </a:stretch>
        </p:blipFill>
        <p:spPr bwMode="auto">
          <a:xfrm>
            <a:off x="457458" y="583504"/>
            <a:ext cx="7921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31">
            <a:extLst>
              <a:ext uri="{FF2B5EF4-FFF2-40B4-BE49-F238E27FC236}">
                <a16:creationId xmlns:a16="http://schemas.microsoft.com/office/drawing/2014/main" id="{1521AC63-DB43-CF46-8042-A4FC1489A732}"/>
              </a:ext>
            </a:extLst>
          </p:cNvPr>
          <p:cNvSpPr txBox="1">
            <a:spLocks noChangeArrowheads="1"/>
          </p:cNvSpPr>
          <p:nvPr/>
        </p:nvSpPr>
        <p:spPr bwMode="white">
          <a:xfrm>
            <a:off x="815570" y="683517"/>
            <a:ext cx="381000" cy="457200"/>
          </a:xfrm>
          <a:prstGeom prst="rect">
            <a:avLst/>
          </a:prstGeom>
          <a:noFill/>
          <a:ln>
            <a:noFill/>
          </a:ln>
          <a:effectLst/>
        </p:spPr>
        <p:txBody>
          <a:bodyPr>
            <a:spAutoFit/>
          </a:bodyPr>
          <a:lstStyle/>
          <a:p>
            <a:pPr algn="ctr" eaLnBrk="1" fontAlgn="auto" hangingPunct="1">
              <a:spcBef>
                <a:spcPct val="50000"/>
              </a:spcBef>
              <a:spcAft>
                <a:spcPts val="0"/>
              </a:spcAft>
              <a:defRPr/>
            </a:pPr>
            <a:r>
              <a:rPr lang="en-US" sz="2400" b="1" dirty="0">
                <a:solidFill>
                  <a:schemeClr val="bg1"/>
                </a:solidFill>
                <a:latin typeface="+mn-lt"/>
                <a:ea typeface="+mn-ea"/>
                <a:cs typeface="Arial" charset="0"/>
              </a:rPr>
              <a:t>5</a:t>
            </a:r>
          </a:p>
        </p:txBody>
      </p:sp>
      <p:cxnSp>
        <p:nvCxnSpPr>
          <p:cNvPr id="34" name="Straight Connector 33">
            <a:extLst>
              <a:ext uri="{FF2B5EF4-FFF2-40B4-BE49-F238E27FC236}">
                <a16:creationId xmlns:a16="http://schemas.microsoft.com/office/drawing/2014/main" id="{CC520C39-1E9F-8748-BB38-63F1A8EFC94D}"/>
              </a:ext>
            </a:extLst>
          </p:cNvPr>
          <p:cNvCxnSpPr/>
          <p:nvPr/>
        </p:nvCxnSpPr>
        <p:spPr>
          <a:xfrm>
            <a:off x="3138181" y="6390455"/>
            <a:ext cx="8275638" cy="2540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5" name="TextBox 59">
            <a:extLst>
              <a:ext uri="{FF2B5EF4-FFF2-40B4-BE49-F238E27FC236}">
                <a16:creationId xmlns:a16="http://schemas.microsoft.com/office/drawing/2014/main" id="{3E7A71EE-D432-214E-8A95-B12989254B01}"/>
              </a:ext>
            </a:extLst>
          </p:cNvPr>
          <p:cNvSpPr txBox="1">
            <a:spLocks noChangeArrowheads="1"/>
          </p:cNvSpPr>
          <p:nvPr/>
        </p:nvSpPr>
        <p:spPr bwMode="auto">
          <a:xfrm>
            <a:off x="-7457" y="1475874"/>
            <a:ext cx="451015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solidFill>
                  <a:srgbClr val="7030A0"/>
                </a:solidFill>
                <a:latin typeface="Avenir" panose="02000503020000020003" pitchFamily="2" charset="0"/>
              </a:rPr>
              <a:t>Monitoring and Evaluating the Implementation </a:t>
            </a:r>
          </a:p>
          <a:p>
            <a:pPr algn="ctr" eaLnBrk="1" hangingPunct="1"/>
            <a:r>
              <a:rPr lang="en-US" altLang="en-US" sz="3200" b="1" dirty="0">
                <a:solidFill>
                  <a:srgbClr val="7030A0"/>
                </a:solidFill>
                <a:latin typeface="Avenir" panose="02000503020000020003" pitchFamily="2" charset="0"/>
              </a:rPr>
              <a:t>of Magna Carta of Women</a:t>
            </a:r>
          </a:p>
        </p:txBody>
      </p:sp>
      <p:sp>
        <p:nvSpPr>
          <p:cNvPr id="36" name="Freeform 3">
            <a:extLst>
              <a:ext uri="{FF2B5EF4-FFF2-40B4-BE49-F238E27FC236}">
                <a16:creationId xmlns:a16="http://schemas.microsoft.com/office/drawing/2014/main" id="{783A0608-76D9-1F4F-B5B1-AFFC222A0C5A}"/>
              </a:ext>
            </a:extLst>
          </p:cNvPr>
          <p:cNvSpPr>
            <a:spLocks/>
          </p:cNvSpPr>
          <p:nvPr/>
        </p:nvSpPr>
        <p:spPr bwMode="gray">
          <a:xfrm>
            <a:off x="3346428" y="2466444"/>
            <a:ext cx="7999412" cy="2476500"/>
          </a:xfrm>
          <a:custGeom>
            <a:avLst/>
            <a:gdLst>
              <a:gd name="T0" fmla="*/ 0 w 5424"/>
              <a:gd name="T1" fmla="*/ 2396613 h 1488"/>
              <a:gd name="T2" fmla="*/ 0 w 5424"/>
              <a:gd name="T3" fmla="*/ 2476500 h 1488"/>
              <a:gd name="T4" fmla="*/ 1698990 w 5424"/>
              <a:gd name="T5" fmla="*/ 2476500 h 1488"/>
              <a:gd name="T6" fmla="*/ 2052946 w 5424"/>
              <a:gd name="T7" fmla="*/ 1677629 h 1488"/>
              <a:gd name="T8" fmla="*/ 3751937 w 5424"/>
              <a:gd name="T9" fmla="*/ 1677629 h 1488"/>
              <a:gd name="T10" fmla="*/ 4176684 w 5424"/>
              <a:gd name="T11" fmla="*/ 878758 h 1488"/>
              <a:gd name="T12" fmla="*/ 5875674 w 5424"/>
              <a:gd name="T13" fmla="*/ 878758 h 1488"/>
              <a:gd name="T14" fmla="*/ 6300422 w 5424"/>
              <a:gd name="T15" fmla="*/ 79887 h 1488"/>
              <a:gd name="T16" fmla="*/ 7999412 w 5424"/>
              <a:gd name="T17" fmla="*/ 79887 h 1488"/>
              <a:gd name="T18" fmla="*/ 7999412 w 5424"/>
              <a:gd name="T19" fmla="*/ 0 h 1488"/>
              <a:gd name="T20" fmla="*/ 6300422 w 5424"/>
              <a:gd name="T21" fmla="*/ 0 h 1488"/>
              <a:gd name="T22" fmla="*/ 5875674 w 5424"/>
              <a:gd name="T23" fmla="*/ 798871 h 1488"/>
              <a:gd name="T24" fmla="*/ 4176684 w 5424"/>
              <a:gd name="T25" fmla="*/ 798871 h 1488"/>
              <a:gd name="T26" fmla="*/ 3751937 w 5424"/>
              <a:gd name="T27" fmla="*/ 1597742 h 1488"/>
              <a:gd name="T28" fmla="*/ 2052946 w 5424"/>
              <a:gd name="T29" fmla="*/ 1597742 h 1488"/>
              <a:gd name="T30" fmla="*/ 1698990 w 5424"/>
              <a:gd name="T31" fmla="*/ 2396613 h 1488"/>
              <a:gd name="T32" fmla="*/ 0 w 5424"/>
              <a:gd name="T33" fmla="*/ 2396613 h 1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24" h="1488">
                <a:moveTo>
                  <a:pt x="0" y="1440"/>
                </a:moveTo>
                <a:lnTo>
                  <a:pt x="0" y="1488"/>
                </a:lnTo>
                <a:lnTo>
                  <a:pt x="1152" y="1488"/>
                </a:lnTo>
                <a:lnTo>
                  <a:pt x="1392" y="1008"/>
                </a:lnTo>
                <a:lnTo>
                  <a:pt x="2544" y="1008"/>
                </a:lnTo>
                <a:lnTo>
                  <a:pt x="2832" y="528"/>
                </a:lnTo>
                <a:lnTo>
                  <a:pt x="3984" y="528"/>
                </a:lnTo>
                <a:lnTo>
                  <a:pt x="4272" y="48"/>
                </a:lnTo>
                <a:lnTo>
                  <a:pt x="5424" y="48"/>
                </a:lnTo>
                <a:lnTo>
                  <a:pt x="5424" y="0"/>
                </a:lnTo>
                <a:lnTo>
                  <a:pt x="4272" y="0"/>
                </a:lnTo>
                <a:lnTo>
                  <a:pt x="3984" y="480"/>
                </a:lnTo>
                <a:lnTo>
                  <a:pt x="2832" y="480"/>
                </a:lnTo>
                <a:lnTo>
                  <a:pt x="2544" y="960"/>
                </a:lnTo>
                <a:lnTo>
                  <a:pt x="1392" y="960"/>
                </a:lnTo>
                <a:lnTo>
                  <a:pt x="1152" y="1440"/>
                </a:lnTo>
                <a:lnTo>
                  <a:pt x="0" y="1440"/>
                </a:lnTo>
                <a:close/>
              </a:path>
            </a:pathLst>
          </a:custGeom>
          <a:gradFill rotWithShape="1">
            <a:gsLst>
              <a:gs pos="0">
                <a:schemeClr val="accent2"/>
              </a:gs>
              <a:gs pos="100000">
                <a:srgbClr val="DDA09F"/>
              </a:gs>
            </a:gsLst>
            <a:path path="rect">
              <a:fillToRect l="100000" b="100000"/>
            </a:path>
          </a:gradFill>
          <a:ln w="9525">
            <a:round/>
            <a:headEnd/>
            <a:tailEnd/>
          </a:ln>
          <a:effectLst/>
          <a:scene3d>
            <a:camera prst="legacyPerspectiveTop"/>
            <a:lightRig rig="legacyNormal3" dir="r"/>
          </a:scene3d>
          <a:sp3d extrusionH="1801800" prstMaterial="legacyPlastic">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flatTx/>
          </a:bodyPr>
          <a:lstStyle/>
          <a:p>
            <a:endParaRPr lang="en-US"/>
          </a:p>
        </p:txBody>
      </p:sp>
      <p:grpSp>
        <p:nvGrpSpPr>
          <p:cNvPr id="37" name="Group 4">
            <a:extLst>
              <a:ext uri="{FF2B5EF4-FFF2-40B4-BE49-F238E27FC236}">
                <a16:creationId xmlns:a16="http://schemas.microsoft.com/office/drawing/2014/main" id="{146788A2-08EE-A147-B128-A8FF0D0862B1}"/>
              </a:ext>
            </a:extLst>
          </p:cNvPr>
          <p:cNvGrpSpPr>
            <a:grpSpLocks/>
          </p:cNvGrpSpPr>
          <p:nvPr/>
        </p:nvGrpSpPr>
        <p:grpSpPr bwMode="auto">
          <a:xfrm>
            <a:off x="3911578" y="3669769"/>
            <a:ext cx="1133475" cy="1044575"/>
            <a:chOff x="482" y="1851"/>
            <a:chExt cx="860" cy="796"/>
          </a:xfrm>
        </p:grpSpPr>
        <p:sp>
          <p:nvSpPr>
            <p:cNvPr id="38" name="Freeform 5">
              <a:extLst>
                <a:ext uri="{FF2B5EF4-FFF2-40B4-BE49-F238E27FC236}">
                  <a16:creationId xmlns:a16="http://schemas.microsoft.com/office/drawing/2014/main" id="{85916DC8-478F-A540-AA0D-4A610CCCE21F}"/>
                </a:ext>
              </a:extLst>
            </p:cNvPr>
            <p:cNvSpPr>
              <a:spLocks/>
            </p:cNvSpPr>
            <p:nvPr/>
          </p:nvSpPr>
          <p:spPr bwMode="gray">
            <a:xfrm>
              <a:off x="568" y="2464"/>
              <a:ext cx="336" cy="173"/>
            </a:xfrm>
            <a:custGeom>
              <a:avLst/>
              <a:gdLst>
                <a:gd name="T0" fmla="*/ 0 w 335"/>
                <a:gd name="T1" fmla="*/ 166 h 173"/>
                <a:gd name="T2" fmla="*/ 58 w 335"/>
                <a:gd name="T3" fmla="*/ 173 h 173"/>
                <a:gd name="T4" fmla="*/ 298 w 335"/>
                <a:gd name="T5" fmla="*/ 32 h 173"/>
                <a:gd name="T6" fmla="*/ 290 w 335"/>
                <a:gd name="T7" fmla="*/ 8 h 173"/>
                <a:gd name="T8" fmla="*/ 224 w 335"/>
                <a:gd name="T9" fmla="*/ 26 h 173"/>
                <a:gd name="T10" fmla="*/ 0 w 335"/>
                <a:gd name="T11" fmla="*/ 166 h 1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9" name="Freeform 6">
              <a:extLst>
                <a:ext uri="{FF2B5EF4-FFF2-40B4-BE49-F238E27FC236}">
                  <a16:creationId xmlns:a16="http://schemas.microsoft.com/office/drawing/2014/main" id="{5A1DC880-ADF2-574F-8A9B-33B807700A00}"/>
                </a:ext>
              </a:extLst>
            </p:cNvPr>
            <p:cNvSpPr>
              <a:spLocks/>
            </p:cNvSpPr>
            <p:nvPr/>
          </p:nvSpPr>
          <p:spPr bwMode="gray">
            <a:xfrm>
              <a:off x="798" y="2401"/>
              <a:ext cx="366" cy="168"/>
            </a:xfrm>
            <a:custGeom>
              <a:avLst/>
              <a:gdLst>
                <a:gd name="T0" fmla="*/ 0 w 367"/>
                <a:gd name="T1" fmla="*/ 156 h 170"/>
                <a:gd name="T2" fmla="*/ 80 w 367"/>
                <a:gd name="T3" fmla="*/ 168 h 170"/>
                <a:gd name="T4" fmla="*/ 331 w 367"/>
                <a:gd name="T5" fmla="*/ 37 h 170"/>
                <a:gd name="T6" fmla="*/ 291 w 367"/>
                <a:gd name="T7" fmla="*/ 1 h 170"/>
                <a:gd name="T8" fmla="*/ 229 w 367"/>
                <a:gd name="T9" fmla="*/ 29 h 170"/>
                <a:gd name="T10" fmla="*/ 0 w 367"/>
                <a:gd name="T11" fmla="*/ 156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0" name="Freeform 7">
              <a:extLst>
                <a:ext uri="{FF2B5EF4-FFF2-40B4-BE49-F238E27FC236}">
                  <a16:creationId xmlns:a16="http://schemas.microsoft.com/office/drawing/2014/main" id="{AE140F71-D265-9242-ABCE-8A439B64673D}"/>
                </a:ext>
              </a:extLst>
            </p:cNvPr>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1" name="Freeform 8">
              <a:extLst>
                <a:ext uri="{FF2B5EF4-FFF2-40B4-BE49-F238E27FC236}">
                  <a16:creationId xmlns:a16="http://schemas.microsoft.com/office/drawing/2014/main" id="{68489A95-A5EA-2548-BB49-4F3AE49BE226}"/>
                </a:ext>
              </a:extLst>
            </p:cNvPr>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a:noFill/>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blurRad="63500" sy="50000" rotWithShape="0">
                      <a:srgbClr val="1C1C1C">
                        <a:alpha val="50000"/>
                      </a:srgbClr>
                    </a:outerShdw>
                  </a:effectLst>
                </a14:hiddenEffects>
              </a:ext>
            </a:extLst>
          </p:spPr>
          <p:txBody>
            <a:bodyPr>
              <a:flatTx/>
            </a:bodyPr>
            <a:lstStyle/>
            <a:p>
              <a:pPr fontAlgn="auto">
                <a:spcBef>
                  <a:spcPts val="0"/>
                </a:spcBef>
                <a:spcAft>
                  <a:spcPts val="0"/>
                </a:spcAft>
                <a:defRPr/>
              </a:pPr>
              <a:endParaRPr lang="en-US">
                <a:latin typeface="+mn-lt"/>
                <a:ea typeface="+mn-ea"/>
              </a:endParaRPr>
            </a:p>
          </p:txBody>
        </p:sp>
        <p:sp>
          <p:nvSpPr>
            <p:cNvPr id="42" name="Freeform 9">
              <a:extLst>
                <a:ext uri="{FF2B5EF4-FFF2-40B4-BE49-F238E27FC236}">
                  <a16:creationId xmlns:a16="http://schemas.microsoft.com/office/drawing/2014/main" id="{7AEAF5C1-C750-FF42-8197-91CF7C317FB6}"/>
                </a:ext>
              </a:extLst>
            </p:cNvPr>
            <p:cNvSpPr>
              <a:spLocks/>
            </p:cNvSpPr>
            <p:nvPr/>
          </p:nvSpPr>
          <p:spPr bwMode="gray">
            <a:xfrm>
              <a:off x="698" y="1851"/>
              <a:ext cx="282" cy="716"/>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a:noFill/>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blurRad="63500" sy="50000" rotWithShape="0">
                      <a:srgbClr val="1C1C1C">
                        <a:alpha val="50000"/>
                      </a:srgbClr>
                    </a:outerShdw>
                  </a:effectLst>
                </a14:hiddenEffects>
              </a:ext>
            </a:extLst>
          </p:spPr>
          <p:txBody>
            <a:bodyPr>
              <a:flatTx/>
            </a:bodyPr>
            <a:lstStyle/>
            <a:p>
              <a:pPr fontAlgn="auto">
                <a:spcBef>
                  <a:spcPts val="0"/>
                </a:spcBef>
                <a:spcAft>
                  <a:spcPts val="0"/>
                </a:spcAft>
                <a:defRPr/>
              </a:pPr>
              <a:endParaRPr lang="en-US">
                <a:latin typeface="+mn-lt"/>
                <a:ea typeface="+mn-ea"/>
              </a:endParaRPr>
            </a:p>
          </p:txBody>
        </p:sp>
        <p:sp>
          <p:nvSpPr>
            <p:cNvPr id="43" name="Freeform 10">
              <a:extLst>
                <a:ext uri="{FF2B5EF4-FFF2-40B4-BE49-F238E27FC236}">
                  <a16:creationId xmlns:a16="http://schemas.microsoft.com/office/drawing/2014/main" id="{4A79E147-4BFE-8942-A907-AEABAF3000F1}"/>
                </a:ext>
              </a:extLst>
            </p:cNvPr>
            <p:cNvSpPr>
              <a:spLocks/>
            </p:cNvSpPr>
            <p:nvPr/>
          </p:nvSpPr>
          <p:spPr bwMode="gray">
            <a:xfrm>
              <a:off x="957"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FFFFFF">
                    <a:gamma/>
                    <a:shade val="46275"/>
                    <a:invGamma/>
                  </a:srgbClr>
                </a:gs>
              </a:gsLst>
              <a:lin ang="5400000" scaled="1"/>
            </a:gradFill>
            <a:ln>
              <a:noFill/>
            </a:ln>
            <a:effectLst/>
            <a:scene3d>
              <a:camera prst="legacyPerspectiveTopRight">
                <a:rot lat="0" lon="900000" rev="0"/>
              </a:camera>
              <a:lightRig rig="legacyFlat1" dir="t"/>
            </a:scene3d>
            <a:sp3d extrusionH="36500" prstMaterial="legacyMetal">
              <a:bevelT w="13500" h="13500" prst="angle"/>
              <a:bevelB w="13500" h="13500" prst="angle"/>
              <a:extrusionClr>
                <a:srgbClr val="333333"/>
              </a:extrusionClr>
            </a:sp3d>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outerShdw blurRad="63500" sy="50000" rotWithShape="0">
                      <a:srgbClr val="1C1C1C">
                        <a:alpha val="50000"/>
                      </a:srgbClr>
                    </a:outerShdw>
                  </a:effectLst>
                </a14:hiddenEffects>
              </a:ext>
            </a:extLst>
          </p:spPr>
          <p:txBody>
            <a:bodyPr>
              <a:flatTx/>
            </a:bodyPr>
            <a:lstStyle/>
            <a:p>
              <a:pPr fontAlgn="auto">
                <a:spcBef>
                  <a:spcPts val="0"/>
                </a:spcBef>
                <a:spcAft>
                  <a:spcPts val="0"/>
                </a:spcAft>
                <a:defRPr/>
              </a:pPr>
              <a:endParaRPr lang="en-US">
                <a:latin typeface="+mn-lt"/>
                <a:ea typeface="+mn-ea"/>
              </a:endParaRPr>
            </a:p>
          </p:txBody>
        </p:sp>
      </p:grpSp>
      <p:pic>
        <p:nvPicPr>
          <p:cNvPr id="44" name="Picture 11" descr="161">
            <a:extLst>
              <a:ext uri="{FF2B5EF4-FFF2-40B4-BE49-F238E27FC236}">
                <a16:creationId xmlns:a16="http://schemas.microsoft.com/office/drawing/2014/main" id="{B5B647D2-45CE-E74B-88BE-8C48E897A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9858353" y="1545694"/>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2" descr="232">
            <a:extLst>
              <a:ext uri="{FF2B5EF4-FFF2-40B4-BE49-F238E27FC236}">
                <a16:creationId xmlns:a16="http://schemas.microsoft.com/office/drawing/2014/main" id="{7F286292-BE37-F04D-8947-EA4536EA1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7805715" y="2183869"/>
            <a:ext cx="106203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3" descr="133">
            <a:extLst>
              <a:ext uri="{FF2B5EF4-FFF2-40B4-BE49-F238E27FC236}">
                <a16:creationId xmlns:a16="http://schemas.microsoft.com/office/drawing/2014/main" id="{49686451-4981-D14E-BEDF-922053D89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5899128" y="2820456"/>
            <a:ext cx="1017587" cy="1158875"/>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07763" dir="2700000" algn="ctr" rotWithShape="0">
                    <a:srgbClr val="080808">
                      <a:alpha val="50000"/>
                    </a:srgbClr>
                  </a:outerShdw>
                </a:effectLst>
              </a14:hiddenEffects>
            </a:ext>
          </a:extLst>
        </p:spPr>
      </p:pic>
      <p:grpSp>
        <p:nvGrpSpPr>
          <p:cNvPr id="47" name="Group 14">
            <a:extLst>
              <a:ext uri="{FF2B5EF4-FFF2-40B4-BE49-F238E27FC236}">
                <a16:creationId xmlns:a16="http://schemas.microsoft.com/office/drawing/2014/main" id="{51C75505-72EF-554A-AD48-D0A5C7D4E2C2}"/>
              </a:ext>
            </a:extLst>
          </p:cNvPr>
          <p:cNvGrpSpPr>
            <a:grpSpLocks/>
          </p:cNvGrpSpPr>
          <p:nvPr/>
        </p:nvGrpSpPr>
        <p:grpSpPr bwMode="auto">
          <a:xfrm>
            <a:off x="3274990" y="5035019"/>
            <a:ext cx="1808163" cy="314325"/>
            <a:chOff x="406" y="980"/>
            <a:chExt cx="2330" cy="294"/>
          </a:xfrm>
        </p:grpSpPr>
        <p:sp>
          <p:nvSpPr>
            <p:cNvPr id="48" name="AutoShape 15">
              <a:extLst>
                <a:ext uri="{FF2B5EF4-FFF2-40B4-BE49-F238E27FC236}">
                  <a16:creationId xmlns:a16="http://schemas.microsoft.com/office/drawing/2014/main" id="{ACE55CAA-5A9D-DB49-AA08-EAB9B7F9EE81}"/>
                </a:ext>
              </a:extLst>
            </p:cNvPr>
            <p:cNvSpPr>
              <a:spLocks noChangeArrowheads="1"/>
            </p:cNvSpPr>
            <p:nvPr/>
          </p:nvSpPr>
          <p:spPr bwMode="gray">
            <a:xfrm>
              <a:off x="406" y="980"/>
              <a:ext cx="2330" cy="294"/>
            </a:xfrm>
            <a:prstGeom prst="roundRect">
              <a:avLst>
                <a:gd name="adj" fmla="val 50000"/>
              </a:avLst>
            </a:prstGeom>
            <a:gradFill rotWithShape="1">
              <a:gsLst>
                <a:gs pos="0">
                  <a:schemeClr val="hlink"/>
                </a:gs>
                <a:gs pos="50000">
                  <a:schemeClr val="hlink">
                    <a:gamma/>
                    <a:tint val="72941"/>
                    <a:invGamma/>
                  </a:schemeClr>
                </a:gs>
                <a:gs pos="100000">
                  <a:schemeClr val="hlink"/>
                </a:gs>
              </a:gsLst>
              <a:lin ang="0" scaled="1"/>
            </a:gradFill>
            <a:ln>
              <a:noFill/>
            </a:ln>
            <a:effectLst>
              <a:outerShdw blurRad="63500" dist="38099" dir="2700000" algn="ctr" rotWithShape="0">
                <a:srgbClr val="080808">
                  <a:alpha val="50000"/>
                </a:srgbClr>
              </a:outerShdw>
            </a:effectLst>
            <a:extLst>
              <a:ext uri="{91240B29-F687-4f45-9708-019B960494DF}">
                <a14:hiddenLine xmlns:a14="http://schemas.microsoft.com/office/drawing/2010/main" xmlns="" w="12700">
                  <a:solidFill>
                    <a:srgbClr val="3289A8"/>
                  </a:solidFill>
                  <a:round/>
                  <a:headEnd/>
                  <a:tailEnd/>
                </a14:hiddenLine>
              </a:ext>
            </a:extLst>
          </p:spPr>
          <p:txBody>
            <a:bodyPr wrap="none" anchor="ctr"/>
            <a:lstStyle/>
            <a:p>
              <a:pPr fontAlgn="auto">
                <a:spcBef>
                  <a:spcPts val="0"/>
                </a:spcBef>
                <a:spcAft>
                  <a:spcPts val="0"/>
                </a:spcAft>
                <a:defRPr/>
              </a:pPr>
              <a:endParaRPr lang="en-US">
                <a:latin typeface="+mn-lt"/>
                <a:ea typeface="+mn-ea"/>
              </a:endParaRPr>
            </a:p>
          </p:txBody>
        </p:sp>
        <p:sp>
          <p:nvSpPr>
            <p:cNvPr id="49" name="AutoShape 16">
              <a:extLst>
                <a:ext uri="{FF2B5EF4-FFF2-40B4-BE49-F238E27FC236}">
                  <a16:creationId xmlns:a16="http://schemas.microsoft.com/office/drawing/2014/main" id="{4CF86362-58CA-234A-9D41-8FB09D960699}"/>
                </a:ext>
              </a:extLst>
            </p:cNvPr>
            <p:cNvSpPr>
              <a:spLocks noChangeArrowheads="1"/>
            </p:cNvSpPr>
            <p:nvPr/>
          </p:nvSpPr>
          <p:spPr bwMode="gray">
            <a:xfrm flipH="1">
              <a:off x="2619"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sp>
          <p:nvSpPr>
            <p:cNvPr id="50" name="AutoShape 17">
              <a:extLst>
                <a:ext uri="{FF2B5EF4-FFF2-40B4-BE49-F238E27FC236}">
                  <a16:creationId xmlns:a16="http://schemas.microsoft.com/office/drawing/2014/main" id="{EF269D6B-0A95-8D45-BB2F-07BF815501BD}"/>
                </a:ext>
              </a:extLst>
            </p:cNvPr>
            <p:cNvSpPr>
              <a:spLocks noChangeArrowheads="1"/>
            </p:cNvSpPr>
            <p:nvPr/>
          </p:nvSpPr>
          <p:spPr bwMode="gray">
            <a:xfrm>
              <a:off x="420" y="1007"/>
              <a:ext cx="104" cy="241"/>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grpSp>
      <p:sp>
        <p:nvSpPr>
          <p:cNvPr id="51" name="Text Box 18">
            <a:extLst>
              <a:ext uri="{FF2B5EF4-FFF2-40B4-BE49-F238E27FC236}">
                <a16:creationId xmlns:a16="http://schemas.microsoft.com/office/drawing/2014/main" id="{060C1E5F-1739-CE48-A0C6-D82A1E231571}"/>
              </a:ext>
            </a:extLst>
          </p:cNvPr>
          <p:cNvSpPr txBox="1">
            <a:spLocks noChangeArrowheads="1"/>
          </p:cNvSpPr>
          <p:nvPr/>
        </p:nvSpPr>
        <p:spPr bwMode="gray">
          <a:xfrm>
            <a:off x="3268640" y="5012794"/>
            <a:ext cx="175895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7961" dir="2700000" algn="ctr" rotWithShape="0">
                    <a:schemeClr val="tx1">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auto">
              <a:spcBef>
                <a:spcPct val="50000"/>
              </a:spcBef>
              <a:spcAft>
                <a:spcPts val="0"/>
              </a:spcAft>
              <a:defRPr/>
            </a:pPr>
            <a:r>
              <a:rPr lang="en-US" sz="1800" b="1" dirty="0">
                <a:solidFill>
                  <a:srgbClr val="FFFFFF"/>
                </a:solidFill>
                <a:cs typeface="Arial" charset="0"/>
              </a:rPr>
              <a:t>M &amp; E Team</a:t>
            </a:r>
          </a:p>
        </p:txBody>
      </p:sp>
      <p:sp>
        <p:nvSpPr>
          <p:cNvPr id="52" name="Rectangle 21">
            <a:extLst>
              <a:ext uri="{FF2B5EF4-FFF2-40B4-BE49-F238E27FC236}">
                <a16:creationId xmlns:a16="http://schemas.microsoft.com/office/drawing/2014/main" id="{BED07509-48F7-4F47-B8F1-1674DD24A46E}"/>
              </a:ext>
            </a:extLst>
          </p:cNvPr>
          <p:cNvSpPr>
            <a:spLocks noChangeArrowheads="1"/>
          </p:cNvSpPr>
          <p:nvPr/>
        </p:nvSpPr>
        <p:spPr bwMode="gray">
          <a:xfrm>
            <a:off x="5185957" y="4698596"/>
            <a:ext cx="2226169"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fontAlgn="auto">
              <a:spcBef>
                <a:spcPts val="0"/>
              </a:spcBef>
              <a:spcAft>
                <a:spcPts val="0"/>
              </a:spcAft>
              <a:defRPr/>
            </a:pPr>
            <a:r>
              <a:rPr lang="en-US" sz="2200" dirty="0">
                <a:solidFill>
                  <a:srgbClr val="000000"/>
                </a:solidFill>
                <a:latin typeface="Avenir" panose="02000503020000020003" pitchFamily="2" charset="0"/>
                <a:cs typeface="Arial" charset="0"/>
              </a:rPr>
              <a:t>Monitor the implementation</a:t>
            </a:r>
          </a:p>
        </p:txBody>
      </p:sp>
      <p:sp>
        <p:nvSpPr>
          <p:cNvPr id="64" name="Rectangle 22">
            <a:extLst>
              <a:ext uri="{FF2B5EF4-FFF2-40B4-BE49-F238E27FC236}">
                <a16:creationId xmlns:a16="http://schemas.microsoft.com/office/drawing/2014/main" id="{7FE98F54-E9F6-3348-B670-C2F304A9857D}"/>
              </a:ext>
            </a:extLst>
          </p:cNvPr>
          <p:cNvSpPr>
            <a:spLocks noChangeArrowheads="1"/>
          </p:cNvSpPr>
          <p:nvPr/>
        </p:nvSpPr>
        <p:spPr bwMode="gray">
          <a:xfrm>
            <a:off x="7470753" y="3860269"/>
            <a:ext cx="193675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auto">
              <a:spcBef>
                <a:spcPts val="0"/>
              </a:spcBef>
              <a:spcAft>
                <a:spcPts val="0"/>
              </a:spcAft>
              <a:defRPr/>
            </a:pPr>
            <a:r>
              <a:rPr lang="en-US" sz="2000" dirty="0">
                <a:solidFill>
                  <a:srgbClr val="000000"/>
                </a:solidFill>
                <a:latin typeface="Avenir" panose="02000503020000020003" pitchFamily="2" charset="0"/>
                <a:cs typeface="Arial" charset="0"/>
              </a:rPr>
              <a:t>Prepare the report and submit the same to the DILG Regional Office</a:t>
            </a:r>
          </a:p>
        </p:txBody>
      </p:sp>
      <p:sp>
        <p:nvSpPr>
          <p:cNvPr id="65" name="Rectangle 23">
            <a:extLst>
              <a:ext uri="{FF2B5EF4-FFF2-40B4-BE49-F238E27FC236}">
                <a16:creationId xmlns:a16="http://schemas.microsoft.com/office/drawing/2014/main" id="{87A1DFF6-A96B-3C45-A98B-617FA001EC42}"/>
              </a:ext>
            </a:extLst>
          </p:cNvPr>
          <p:cNvSpPr>
            <a:spLocks noChangeArrowheads="1"/>
          </p:cNvSpPr>
          <p:nvPr/>
        </p:nvSpPr>
        <p:spPr bwMode="gray">
          <a:xfrm>
            <a:off x="9575777" y="3033181"/>
            <a:ext cx="2352347"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auto">
              <a:spcBef>
                <a:spcPts val="0"/>
              </a:spcBef>
              <a:spcAft>
                <a:spcPts val="0"/>
              </a:spcAft>
              <a:defRPr/>
            </a:pPr>
            <a:r>
              <a:rPr lang="en-US" sz="2000" dirty="0">
                <a:solidFill>
                  <a:srgbClr val="000000"/>
                </a:solidFill>
                <a:latin typeface="Avenir" panose="02000503020000020003" pitchFamily="2" charset="0"/>
                <a:cs typeface="Arial" charset="0"/>
              </a:rPr>
              <a:t>Evaluate the GAD mainstreaming efforts which will include the outcomes of gender-responsive PPAs during the 3-year term of the LGU leadership</a:t>
            </a:r>
          </a:p>
        </p:txBody>
      </p:sp>
      <p:grpSp>
        <p:nvGrpSpPr>
          <p:cNvPr id="66" name="Group 24">
            <a:extLst>
              <a:ext uri="{FF2B5EF4-FFF2-40B4-BE49-F238E27FC236}">
                <a16:creationId xmlns:a16="http://schemas.microsoft.com/office/drawing/2014/main" id="{13F98184-D09C-3A46-9359-0A0080DA3281}"/>
              </a:ext>
            </a:extLst>
          </p:cNvPr>
          <p:cNvGrpSpPr>
            <a:grpSpLocks/>
          </p:cNvGrpSpPr>
          <p:nvPr/>
        </p:nvGrpSpPr>
        <p:grpSpPr bwMode="auto">
          <a:xfrm>
            <a:off x="5405415" y="4236506"/>
            <a:ext cx="1808163" cy="312738"/>
            <a:chOff x="406" y="980"/>
            <a:chExt cx="2330" cy="294"/>
          </a:xfrm>
        </p:grpSpPr>
        <p:sp>
          <p:nvSpPr>
            <p:cNvPr id="67" name="AutoShape 25">
              <a:extLst>
                <a:ext uri="{FF2B5EF4-FFF2-40B4-BE49-F238E27FC236}">
                  <a16:creationId xmlns:a16="http://schemas.microsoft.com/office/drawing/2014/main" id="{64194089-EB42-8547-8733-B39C2FB78E85}"/>
                </a:ext>
              </a:extLst>
            </p:cNvPr>
            <p:cNvSpPr>
              <a:spLocks noChangeArrowheads="1"/>
            </p:cNvSpPr>
            <p:nvPr/>
          </p:nvSpPr>
          <p:spPr bwMode="gray">
            <a:xfrm>
              <a:off x="406" y="980"/>
              <a:ext cx="2330" cy="294"/>
            </a:xfrm>
            <a:prstGeom prst="roundRect">
              <a:avLst>
                <a:gd name="adj" fmla="val 50000"/>
              </a:avLst>
            </a:prstGeom>
            <a:gradFill rotWithShape="1">
              <a:gsLst>
                <a:gs pos="0">
                  <a:schemeClr val="hlink"/>
                </a:gs>
                <a:gs pos="50000">
                  <a:schemeClr val="hlink">
                    <a:gamma/>
                    <a:tint val="72941"/>
                    <a:invGamma/>
                  </a:schemeClr>
                </a:gs>
                <a:gs pos="100000">
                  <a:schemeClr val="hlink"/>
                </a:gs>
              </a:gsLst>
              <a:lin ang="0" scaled="1"/>
            </a:gradFill>
            <a:ln>
              <a:noFill/>
            </a:ln>
            <a:effectLst>
              <a:outerShdw blurRad="63500" dist="38099" dir="2700000" algn="ctr" rotWithShape="0">
                <a:srgbClr val="080808">
                  <a:alpha val="50000"/>
                </a:srgbClr>
              </a:outerShdw>
            </a:effectLst>
            <a:extLst>
              <a:ext uri="{91240B29-F687-4f45-9708-019B960494DF}">
                <a14:hiddenLine xmlns:a14="http://schemas.microsoft.com/office/drawing/2010/main" xmlns="" w="12700">
                  <a:solidFill>
                    <a:srgbClr val="3289A8"/>
                  </a:solidFill>
                  <a:round/>
                  <a:headEnd/>
                  <a:tailEnd/>
                </a14:hiddenLine>
              </a:ext>
            </a:extLst>
          </p:spPr>
          <p:txBody>
            <a:bodyPr wrap="none" anchor="ctr"/>
            <a:lstStyle/>
            <a:p>
              <a:pPr fontAlgn="auto">
                <a:spcBef>
                  <a:spcPts val="0"/>
                </a:spcBef>
                <a:spcAft>
                  <a:spcPts val="0"/>
                </a:spcAft>
                <a:defRPr/>
              </a:pPr>
              <a:endParaRPr lang="en-US">
                <a:latin typeface="+mn-lt"/>
                <a:ea typeface="+mn-ea"/>
              </a:endParaRPr>
            </a:p>
          </p:txBody>
        </p:sp>
        <p:sp>
          <p:nvSpPr>
            <p:cNvPr id="68" name="AutoShape 26">
              <a:extLst>
                <a:ext uri="{FF2B5EF4-FFF2-40B4-BE49-F238E27FC236}">
                  <a16:creationId xmlns:a16="http://schemas.microsoft.com/office/drawing/2014/main" id="{3F6D4D0C-13DA-9D4D-AEC8-8B43A6FE164F}"/>
                </a:ext>
              </a:extLst>
            </p:cNvPr>
            <p:cNvSpPr>
              <a:spLocks noChangeArrowheads="1"/>
            </p:cNvSpPr>
            <p:nvPr/>
          </p:nvSpPr>
          <p:spPr bwMode="gray">
            <a:xfrm flipH="1">
              <a:off x="2619"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sp>
          <p:nvSpPr>
            <p:cNvPr id="69" name="AutoShape 27">
              <a:extLst>
                <a:ext uri="{FF2B5EF4-FFF2-40B4-BE49-F238E27FC236}">
                  <a16:creationId xmlns:a16="http://schemas.microsoft.com/office/drawing/2014/main" id="{7F57CE79-8EF2-964F-87E1-985D305D60C9}"/>
                </a:ext>
              </a:extLst>
            </p:cNvPr>
            <p:cNvSpPr>
              <a:spLocks noChangeArrowheads="1"/>
            </p:cNvSpPr>
            <p:nvPr/>
          </p:nvSpPr>
          <p:spPr bwMode="gray">
            <a:xfrm>
              <a:off x="420" y="1005"/>
              <a:ext cx="104" cy="243"/>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grpSp>
      <p:sp>
        <p:nvSpPr>
          <p:cNvPr id="70" name="Text Box 18">
            <a:extLst>
              <a:ext uri="{FF2B5EF4-FFF2-40B4-BE49-F238E27FC236}">
                <a16:creationId xmlns:a16="http://schemas.microsoft.com/office/drawing/2014/main" id="{D23787C7-0A8C-7949-B371-D9A0D961D666}"/>
              </a:ext>
            </a:extLst>
          </p:cNvPr>
          <p:cNvSpPr txBox="1">
            <a:spLocks noChangeArrowheads="1"/>
          </p:cNvSpPr>
          <p:nvPr/>
        </p:nvSpPr>
        <p:spPr bwMode="gray">
          <a:xfrm>
            <a:off x="5472090" y="4214281"/>
            <a:ext cx="16129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7961" dir="2700000" algn="ctr" rotWithShape="0">
                    <a:schemeClr val="tx1">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auto">
              <a:spcBef>
                <a:spcPct val="50000"/>
              </a:spcBef>
              <a:spcAft>
                <a:spcPts val="0"/>
              </a:spcAft>
              <a:defRPr/>
            </a:pPr>
            <a:r>
              <a:rPr lang="en-US" sz="1800" b="1" dirty="0">
                <a:solidFill>
                  <a:srgbClr val="FFFFFF"/>
                </a:solidFill>
                <a:cs typeface="Arial" charset="0"/>
              </a:rPr>
              <a:t>Annual GPB</a:t>
            </a:r>
          </a:p>
        </p:txBody>
      </p:sp>
      <p:grpSp>
        <p:nvGrpSpPr>
          <p:cNvPr id="71" name="Group 29">
            <a:extLst>
              <a:ext uri="{FF2B5EF4-FFF2-40B4-BE49-F238E27FC236}">
                <a16:creationId xmlns:a16="http://schemas.microsoft.com/office/drawing/2014/main" id="{E00C71B4-FD82-3647-9CCF-1E75B9FC30B8}"/>
              </a:ext>
            </a:extLst>
          </p:cNvPr>
          <p:cNvGrpSpPr>
            <a:grpSpLocks/>
          </p:cNvGrpSpPr>
          <p:nvPr/>
        </p:nvGrpSpPr>
        <p:grpSpPr bwMode="auto">
          <a:xfrm>
            <a:off x="7435828" y="3423706"/>
            <a:ext cx="1808162" cy="314325"/>
            <a:chOff x="406" y="980"/>
            <a:chExt cx="2330" cy="294"/>
          </a:xfrm>
        </p:grpSpPr>
        <p:sp>
          <p:nvSpPr>
            <p:cNvPr id="72" name="AutoShape 30">
              <a:extLst>
                <a:ext uri="{FF2B5EF4-FFF2-40B4-BE49-F238E27FC236}">
                  <a16:creationId xmlns:a16="http://schemas.microsoft.com/office/drawing/2014/main" id="{A86889D4-64D7-7546-B249-C47CD9E2CD58}"/>
                </a:ext>
              </a:extLst>
            </p:cNvPr>
            <p:cNvSpPr>
              <a:spLocks noChangeArrowheads="1"/>
            </p:cNvSpPr>
            <p:nvPr/>
          </p:nvSpPr>
          <p:spPr bwMode="gray">
            <a:xfrm>
              <a:off x="406" y="980"/>
              <a:ext cx="2330" cy="294"/>
            </a:xfrm>
            <a:prstGeom prst="roundRect">
              <a:avLst>
                <a:gd name="adj" fmla="val 50000"/>
              </a:avLst>
            </a:prstGeom>
            <a:gradFill rotWithShape="1">
              <a:gsLst>
                <a:gs pos="0">
                  <a:schemeClr val="hlink"/>
                </a:gs>
                <a:gs pos="50000">
                  <a:schemeClr val="hlink">
                    <a:gamma/>
                    <a:tint val="72941"/>
                    <a:invGamma/>
                  </a:schemeClr>
                </a:gs>
                <a:gs pos="100000">
                  <a:schemeClr val="hlink"/>
                </a:gs>
              </a:gsLst>
              <a:lin ang="0" scaled="1"/>
            </a:gradFill>
            <a:ln>
              <a:noFill/>
            </a:ln>
            <a:effectLst>
              <a:outerShdw blurRad="63500" dist="38099" dir="2700000" algn="ctr" rotWithShape="0">
                <a:srgbClr val="080808">
                  <a:alpha val="50000"/>
                </a:srgbClr>
              </a:outerShdw>
            </a:effectLst>
            <a:extLst>
              <a:ext uri="{91240B29-F687-4f45-9708-019B960494DF}">
                <a14:hiddenLine xmlns:a14="http://schemas.microsoft.com/office/drawing/2010/main" xmlns="" w="12700">
                  <a:solidFill>
                    <a:srgbClr val="3289A8"/>
                  </a:solidFill>
                  <a:round/>
                  <a:headEnd/>
                  <a:tailEnd/>
                </a14:hiddenLine>
              </a:ext>
            </a:extLst>
          </p:spPr>
          <p:txBody>
            <a:bodyPr wrap="none" anchor="ctr"/>
            <a:lstStyle/>
            <a:p>
              <a:pPr fontAlgn="auto">
                <a:spcBef>
                  <a:spcPts val="0"/>
                </a:spcBef>
                <a:spcAft>
                  <a:spcPts val="0"/>
                </a:spcAft>
                <a:defRPr/>
              </a:pPr>
              <a:endParaRPr lang="en-US">
                <a:latin typeface="+mn-lt"/>
                <a:ea typeface="+mn-ea"/>
              </a:endParaRPr>
            </a:p>
          </p:txBody>
        </p:sp>
        <p:sp>
          <p:nvSpPr>
            <p:cNvPr id="73" name="AutoShape 31">
              <a:extLst>
                <a:ext uri="{FF2B5EF4-FFF2-40B4-BE49-F238E27FC236}">
                  <a16:creationId xmlns:a16="http://schemas.microsoft.com/office/drawing/2014/main" id="{EB795922-9E51-1B4C-BB90-3EE4D8DF3D1F}"/>
                </a:ext>
              </a:extLst>
            </p:cNvPr>
            <p:cNvSpPr>
              <a:spLocks noChangeArrowheads="1"/>
            </p:cNvSpPr>
            <p:nvPr/>
          </p:nvSpPr>
          <p:spPr bwMode="gray">
            <a:xfrm flipH="1">
              <a:off x="2619"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sp>
          <p:nvSpPr>
            <p:cNvPr id="74" name="AutoShape 32">
              <a:extLst>
                <a:ext uri="{FF2B5EF4-FFF2-40B4-BE49-F238E27FC236}">
                  <a16:creationId xmlns:a16="http://schemas.microsoft.com/office/drawing/2014/main" id="{C20C4E64-C2D5-BC4E-A612-E994558DD326}"/>
                </a:ext>
              </a:extLst>
            </p:cNvPr>
            <p:cNvSpPr>
              <a:spLocks noChangeArrowheads="1"/>
            </p:cNvSpPr>
            <p:nvPr/>
          </p:nvSpPr>
          <p:spPr bwMode="gray">
            <a:xfrm>
              <a:off x="420" y="1007"/>
              <a:ext cx="104" cy="241"/>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grpSp>
      <p:sp>
        <p:nvSpPr>
          <p:cNvPr id="75" name="Text Box 18">
            <a:extLst>
              <a:ext uri="{FF2B5EF4-FFF2-40B4-BE49-F238E27FC236}">
                <a16:creationId xmlns:a16="http://schemas.microsoft.com/office/drawing/2014/main" id="{3F1CEE92-EBEC-694B-9E44-A41152F4CF67}"/>
              </a:ext>
            </a:extLst>
          </p:cNvPr>
          <p:cNvSpPr txBox="1">
            <a:spLocks noChangeArrowheads="1"/>
          </p:cNvSpPr>
          <p:nvPr/>
        </p:nvSpPr>
        <p:spPr bwMode="gray">
          <a:xfrm>
            <a:off x="7475515" y="3401481"/>
            <a:ext cx="176847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7961" dir="2700000" algn="ctr" rotWithShape="0">
                    <a:schemeClr val="tx1">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auto">
              <a:spcBef>
                <a:spcPct val="50000"/>
              </a:spcBef>
              <a:spcAft>
                <a:spcPts val="0"/>
              </a:spcAft>
              <a:defRPr/>
            </a:pPr>
            <a:r>
              <a:rPr lang="en-US" sz="1800" b="1" dirty="0">
                <a:solidFill>
                  <a:srgbClr val="FFFFFF"/>
                </a:solidFill>
                <a:cs typeface="Arial" charset="0"/>
              </a:rPr>
              <a:t>Annual Report</a:t>
            </a:r>
          </a:p>
        </p:txBody>
      </p:sp>
      <p:grpSp>
        <p:nvGrpSpPr>
          <p:cNvPr id="76" name="Group 34">
            <a:extLst>
              <a:ext uri="{FF2B5EF4-FFF2-40B4-BE49-F238E27FC236}">
                <a16:creationId xmlns:a16="http://schemas.microsoft.com/office/drawing/2014/main" id="{B3C08338-B7E0-7240-A69E-84E18E680944}"/>
              </a:ext>
            </a:extLst>
          </p:cNvPr>
          <p:cNvGrpSpPr>
            <a:grpSpLocks/>
          </p:cNvGrpSpPr>
          <p:nvPr/>
        </p:nvGrpSpPr>
        <p:grpSpPr bwMode="auto">
          <a:xfrm>
            <a:off x="9553553" y="2633131"/>
            <a:ext cx="1808162" cy="314325"/>
            <a:chOff x="406" y="980"/>
            <a:chExt cx="2330" cy="294"/>
          </a:xfrm>
        </p:grpSpPr>
        <p:sp>
          <p:nvSpPr>
            <p:cNvPr id="77" name="AutoShape 35">
              <a:extLst>
                <a:ext uri="{FF2B5EF4-FFF2-40B4-BE49-F238E27FC236}">
                  <a16:creationId xmlns:a16="http://schemas.microsoft.com/office/drawing/2014/main" id="{C8887194-36D4-5743-A38F-6B1352FE933E}"/>
                </a:ext>
              </a:extLst>
            </p:cNvPr>
            <p:cNvSpPr>
              <a:spLocks noChangeArrowheads="1"/>
            </p:cNvSpPr>
            <p:nvPr/>
          </p:nvSpPr>
          <p:spPr bwMode="gray">
            <a:xfrm>
              <a:off x="406" y="980"/>
              <a:ext cx="2330" cy="294"/>
            </a:xfrm>
            <a:prstGeom prst="roundRect">
              <a:avLst>
                <a:gd name="adj" fmla="val 50000"/>
              </a:avLst>
            </a:prstGeom>
            <a:gradFill rotWithShape="1">
              <a:gsLst>
                <a:gs pos="0">
                  <a:schemeClr val="hlink"/>
                </a:gs>
                <a:gs pos="50000">
                  <a:schemeClr val="hlink">
                    <a:gamma/>
                    <a:tint val="72941"/>
                    <a:invGamma/>
                  </a:schemeClr>
                </a:gs>
                <a:gs pos="100000">
                  <a:schemeClr val="hlink"/>
                </a:gs>
              </a:gsLst>
              <a:lin ang="0" scaled="1"/>
            </a:gradFill>
            <a:ln>
              <a:noFill/>
            </a:ln>
            <a:effectLst>
              <a:outerShdw blurRad="63500" dist="38099" dir="2700000" algn="ctr" rotWithShape="0">
                <a:srgbClr val="080808">
                  <a:alpha val="50000"/>
                </a:srgbClr>
              </a:outerShdw>
            </a:effectLst>
            <a:extLst>
              <a:ext uri="{91240B29-F687-4f45-9708-019B960494DF}">
                <a14:hiddenLine xmlns:a14="http://schemas.microsoft.com/office/drawing/2010/main" xmlns="" w="12700">
                  <a:solidFill>
                    <a:srgbClr val="3289A8"/>
                  </a:solidFill>
                  <a:round/>
                  <a:headEnd/>
                  <a:tailEnd/>
                </a14:hiddenLine>
              </a:ext>
            </a:extLst>
          </p:spPr>
          <p:txBody>
            <a:bodyPr wrap="none" anchor="ctr"/>
            <a:lstStyle/>
            <a:p>
              <a:pPr fontAlgn="auto">
                <a:spcBef>
                  <a:spcPts val="0"/>
                </a:spcBef>
                <a:spcAft>
                  <a:spcPts val="0"/>
                </a:spcAft>
                <a:defRPr/>
              </a:pPr>
              <a:endParaRPr lang="en-US">
                <a:latin typeface="+mn-lt"/>
                <a:ea typeface="+mn-ea"/>
              </a:endParaRPr>
            </a:p>
          </p:txBody>
        </p:sp>
        <p:sp>
          <p:nvSpPr>
            <p:cNvPr id="78" name="AutoShape 36">
              <a:extLst>
                <a:ext uri="{FF2B5EF4-FFF2-40B4-BE49-F238E27FC236}">
                  <a16:creationId xmlns:a16="http://schemas.microsoft.com/office/drawing/2014/main" id="{E0C37772-48E8-6E4B-86D3-7D2D22ACF97A}"/>
                </a:ext>
              </a:extLst>
            </p:cNvPr>
            <p:cNvSpPr>
              <a:spLocks noChangeArrowheads="1"/>
            </p:cNvSpPr>
            <p:nvPr/>
          </p:nvSpPr>
          <p:spPr bwMode="gray">
            <a:xfrm flipH="1">
              <a:off x="2619"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sp>
          <p:nvSpPr>
            <p:cNvPr id="79" name="AutoShape 37">
              <a:extLst>
                <a:ext uri="{FF2B5EF4-FFF2-40B4-BE49-F238E27FC236}">
                  <a16:creationId xmlns:a16="http://schemas.microsoft.com/office/drawing/2014/main" id="{11CA47A0-AE97-2543-BA06-9A2903860ADF}"/>
                </a:ext>
              </a:extLst>
            </p:cNvPr>
            <p:cNvSpPr>
              <a:spLocks noChangeArrowheads="1"/>
            </p:cNvSpPr>
            <p:nvPr/>
          </p:nvSpPr>
          <p:spPr bwMode="gray">
            <a:xfrm>
              <a:off x="420" y="1007"/>
              <a:ext cx="104" cy="241"/>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a:latin typeface="+mn-lt"/>
                <a:ea typeface="+mn-ea"/>
              </a:endParaRPr>
            </a:p>
          </p:txBody>
        </p:sp>
      </p:grpSp>
      <p:sp>
        <p:nvSpPr>
          <p:cNvPr id="80" name="Text Box 18">
            <a:extLst>
              <a:ext uri="{FF2B5EF4-FFF2-40B4-BE49-F238E27FC236}">
                <a16:creationId xmlns:a16="http://schemas.microsoft.com/office/drawing/2014/main" id="{F70C8E4C-1DFC-AB4B-8B27-240E7C21182E}"/>
              </a:ext>
            </a:extLst>
          </p:cNvPr>
          <p:cNvSpPr txBox="1">
            <a:spLocks noChangeArrowheads="1"/>
          </p:cNvSpPr>
          <p:nvPr/>
        </p:nvSpPr>
        <p:spPr bwMode="gray">
          <a:xfrm>
            <a:off x="9577365" y="2610906"/>
            <a:ext cx="169862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7961" dir="2700000" algn="ctr" rotWithShape="0">
                    <a:schemeClr val="tx1">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fontAlgn="auto">
              <a:spcBef>
                <a:spcPct val="50000"/>
              </a:spcBef>
              <a:spcAft>
                <a:spcPts val="0"/>
              </a:spcAft>
              <a:defRPr/>
            </a:pPr>
            <a:r>
              <a:rPr lang="en-US" sz="1800" b="1" dirty="0">
                <a:solidFill>
                  <a:srgbClr val="FFFFFF"/>
                </a:solidFill>
                <a:cs typeface="Arial" charset="0"/>
              </a:rPr>
              <a:t>Evaluation</a:t>
            </a:r>
          </a:p>
        </p:txBody>
      </p:sp>
      <p:sp>
        <p:nvSpPr>
          <p:cNvPr id="81" name="Rectangle 21">
            <a:extLst>
              <a:ext uri="{FF2B5EF4-FFF2-40B4-BE49-F238E27FC236}">
                <a16:creationId xmlns:a16="http://schemas.microsoft.com/office/drawing/2014/main" id="{EF5D656A-24DB-A041-AF6B-2F63A5A3EAE1}"/>
              </a:ext>
            </a:extLst>
          </p:cNvPr>
          <p:cNvSpPr>
            <a:spLocks noChangeArrowheads="1"/>
          </p:cNvSpPr>
          <p:nvPr/>
        </p:nvSpPr>
        <p:spPr bwMode="gray">
          <a:xfrm>
            <a:off x="2027584" y="5394850"/>
            <a:ext cx="3502632"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fontAlgn="auto">
              <a:spcBef>
                <a:spcPts val="0"/>
              </a:spcBef>
              <a:spcAft>
                <a:spcPts val="0"/>
              </a:spcAft>
              <a:defRPr/>
            </a:pPr>
            <a:r>
              <a:rPr lang="en-US" sz="2200" dirty="0">
                <a:solidFill>
                  <a:srgbClr val="000000"/>
                </a:solidFill>
                <a:latin typeface="Avenir" panose="02000503020000020003" pitchFamily="2" charset="0"/>
                <a:cs typeface="Arial" charset="0"/>
              </a:rPr>
              <a:t>The LCE shall issue an EO creating the M&amp;E Team</a:t>
            </a:r>
          </a:p>
        </p:txBody>
      </p:sp>
    </p:spTree>
    <p:extLst>
      <p:ext uri="{BB962C8B-B14F-4D97-AF65-F5344CB8AC3E}">
        <p14:creationId xmlns:p14="http://schemas.microsoft.com/office/powerpoint/2010/main" val="16228712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Box 26">
            <a:extLst>
              <a:ext uri="{FF2B5EF4-FFF2-40B4-BE49-F238E27FC236}">
                <a16:creationId xmlns:a16="http://schemas.microsoft.com/office/drawing/2014/main" id="{EB623CD8-3B74-6345-AA7F-D29714B7FA3C}"/>
              </a:ext>
            </a:extLst>
          </p:cNvPr>
          <p:cNvSpPr txBox="1">
            <a:spLocks noChangeArrowheads="1"/>
          </p:cNvSpPr>
          <p:nvPr/>
        </p:nvSpPr>
        <p:spPr bwMode="white">
          <a:xfrm>
            <a:off x="1345215" y="1072985"/>
            <a:ext cx="4224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371600" indent="-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828800" indent="-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286000" indent="-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7432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32004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6576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4114800" indent="-4572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Clr>
                <a:schemeClr val="tx1"/>
              </a:buClr>
              <a:buFontTx/>
              <a:buNone/>
            </a:pPr>
            <a:r>
              <a:rPr lang="en-US" altLang="en-US" sz="2000" b="1" dirty="0">
                <a:solidFill>
                  <a:schemeClr val="bg1"/>
                </a:solidFill>
                <a:latin typeface="Arial" panose="020B0604020202020204" pitchFamily="34" charset="0"/>
                <a:cs typeface="Arial" panose="020B0604020202020204" pitchFamily="34" charset="0"/>
              </a:rPr>
              <a:t>Role of the DILG</a:t>
            </a:r>
          </a:p>
        </p:txBody>
      </p:sp>
      <p:sp>
        <p:nvSpPr>
          <p:cNvPr id="39" name="TextBox 38">
            <a:extLst>
              <a:ext uri="{FF2B5EF4-FFF2-40B4-BE49-F238E27FC236}">
                <a16:creationId xmlns:a16="http://schemas.microsoft.com/office/drawing/2014/main" id="{59F14B01-E6EA-C047-8C44-22D487EB4049}"/>
              </a:ext>
            </a:extLst>
          </p:cNvPr>
          <p:cNvSpPr txBox="1"/>
          <p:nvPr/>
        </p:nvSpPr>
        <p:spPr>
          <a:xfrm>
            <a:off x="577800" y="663876"/>
            <a:ext cx="4224972" cy="646331"/>
          </a:xfrm>
          <a:prstGeom prst="rect">
            <a:avLst/>
          </a:prstGeom>
          <a:noFill/>
        </p:spPr>
        <p:txBody>
          <a:bodyPr wrap="square" rtlCol="0">
            <a:spAutoFit/>
          </a:bodyPr>
          <a:lstStyle/>
          <a:p>
            <a:pPr algn="just"/>
            <a:r>
              <a:rPr lang="en-PH" sz="3600" b="1" dirty="0">
                <a:latin typeface="Avenir Book" panose="02000503020000020003" pitchFamily="2" charset="0"/>
              </a:rPr>
              <a:t>GAD Funds Audit</a:t>
            </a:r>
          </a:p>
        </p:txBody>
      </p:sp>
      <p:pic>
        <p:nvPicPr>
          <p:cNvPr id="4098" name="Picture 2" descr="Commission on Audit (Philippines) - Wikipedia">
            <a:extLst>
              <a:ext uri="{FF2B5EF4-FFF2-40B4-BE49-F238E27FC236}">
                <a16:creationId xmlns:a16="http://schemas.microsoft.com/office/drawing/2014/main" id="{2C9911A1-43F4-3F4F-C8AB-4449DF12A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429" y="2291312"/>
            <a:ext cx="2553272" cy="25615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389066-233D-F8F7-567B-B0A7BD27C56D}"/>
              </a:ext>
            </a:extLst>
          </p:cNvPr>
          <p:cNvSpPr txBox="1"/>
          <p:nvPr/>
        </p:nvSpPr>
        <p:spPr>
          <a:xfrm>
            <a:off x="3824692" y="1396150"/>
            <a:ext cx="8225346" cy="5109091"/>
          </a:xfrm>
          <a:prstGeom prst="rect">
            <a:avLst/>
          </a:prstGeom>
          <a:noFill/>
        </p:spPr>
        <p:txBody>
          <a:bodyPr wrap="square" rtlCol="0">
            <a:spAutoFit/>
          </a:bodyPr>
          <a:lstStyle/>
          <a:p>
            <a:r>
              <a:rPr lang="en-PH" sz="2400" dirty="0">
                <a:effectLst/>
                <a:latin typeface="Avenir" panose="02000503020000020003" pitchFamily="2" charset="0"/>
              </a:rPr>
              <a:t>Pursuant to MCW Section 36 and this JMC, the Commission on Audit (COA) shall conduct an</a:t>
            </a:r>
            <a:r>
              <a:rPr lang="en-PH" sz="2400" dirty="0">
                <a:latin typeface="Avenir" panose="02000503020000020003" pitchFamily="2" charset="0"/>
              </a:rPr>
              <a:t> </a:t>
            </a:r>
            <a:r>
              <a:rPr lang="en-PH" sz="2400" dirty="0">
                <a:effectLst/>
                <a:latin typeface="Avenir" panose="02000503020000020003" pitchFamily="2" charset="0"/>
              </a:rPr>
              <a:t>annual audit of GAD funds for the purpose of determining the judicious use of the GAD budget</a:t>
            </a:r>
            <a:r>
              <a:rPr lang="en-PH" sz="2400" dirty="0">
                <a:latin typeface="Avenir" panose="02000503020000020003" pitchFamily="2" charset="0"/>
              </a:rPr>
              <a:t> </a:t>
            </a:r>
            <a:r>
              <a:rPr lang="en-PH" sz="2400" dirty="0">
                <a:effectLst/>
                <a:latin typeface="Avenir" panose="02000503020000020003" pitchFamily="2" charset="0"/>
              </a:rPr>
              <a:t>and the efficiency and effectiveness of interventions in addressing gender issues towards the</a:t>
            </a:r>
            <a:r>
              <a:rPr lang="en-PH" sz="2400" dirty="0">
                <a:latin typeface="Avenir" panose="02000503020000020003" pitchFamily="2" charset="0"/>
              </a:rPr>
              <a:t> </a:t>
            </a:r>
            <a:r>
              <a:rPr lang="en-PH" sz="2400" dirty="0">
                <a:effectLst/>
                <a:latin typeface="Avenir" panose="02000503020000020003" pitchFamily="2" charset="0"/>
              </a:rPr>
              <a:t>realization of the objectives of the country’s commitments, plans, and policies on GAD, gender</a:t>
            </a:r>
            <a:r>
              <a:rPr lang="en-PH" sz="2400" dirty="0">
                <a:latin typeface="Avenir" panose="02000503020000020003" pitchFamily="2" charset="0"/>
              </a:rPr>
              <a:t> </a:t>
            </a:r>
            <a:r>
              <a:rPr lang="en-PH" sz="2400" dirty="0">
                <a:effectLst/>
                <a:latin typeface="Avenir" panose="02000503020000020003" pitchFamily="2" charset="0"/>
              </a:rPr>
              <a:t>equality and women’s empowerment.</a:t>
            </a:r>
          </a:p>
          <a:p>
            <a:endParaRPr lang="en-PH" sz="2400" dirty="0">
              <a:latin typeface="Avenir" panose="02000503020000020003" pitchFamily="2" charset="0"/>
            </a:endParaRPr>
          </a:p>
          <a:p>
            <a:r>
              <a:rPr lang="en-PH" sz="2400" dirty="0">
                <a:effectLst/>
                <a:latin typeface="Avenir" panose="02000503020000020003" pitchFamily="2" charset="0"/>
              </a:rPr>
              <a:t>Provided further in MCW-IRR Section 37, the COA shall conduct an annual audit of GAD funds</a:t>
            </a:r>
            <a:r>
              <a:rPr lang="en-PH" sz="2400" dirty="0">
                <a:latin typeface="Avenir" panose="02000503020000020003" pitchFamily="2" charset="0"/>
              </a:rPr>
              <a:t> </a:t>
            </a:r>
            <a:r>
              <a:rPr lang="en-PH" sz="2400" dirty="0">
                <a:effectLst/>
                <a:latin typeface="Avenir" panose="02000503020000020003" pitchFamily="2" charset="0"/>
              </a:rPr>
              <a:t>of all government agencies, offices, bureaus, SUCs, GOCCs, LGUs, all government instrumentalities and all others concerned.</a:t>
            </a:r>
          </a:p>
          <a:p>
            <a:endParaRPr lang="en-US" dirty="0"/>
          </a:p>
        </p:txBody>
      </p:sp>
    </p:spTree>
    <p:extLst>
      <p:ext uri="{BB962C8B-B14F-4D97-AF65-F5344CB8AC3E}">
        <p14:creationId xmlns:p14="http://schemas.microsoft.com/office/powerpoint/2010/main" val="4089299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5B5FC-AB9F-9349-80F9-B4EEA328753C}"/>
              </a:ext>
            </a:extLst>
          </p:cNvPr>
          <p:cNvSpPr/>
          <p:nvPr/>
        </p:nvSpPr>
        <p:spPr>
          <a:xfrm>
            <a:off x="685924" y="257955"/>
            <a:ext cx="11167872" cy="838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p>
        </p:txBody>
      </p:sp>
      <p:sp>
        <p:nvSpPr>
          <p:cNvPr id="3" name="TextBox 2">
            <a:extLst>
              <a:ext uri="{FF2B5EF4-FFF2-40B4-BE49-F238E27FC236}">
                <a16:creationId xmlns:a16="http://schemas.microsoft.com/office/drawing/2014/main" id="{2CE03B52-D435-3840-A60B-EE6D156503D4}"/>
              </a:ext>
            </a:extLst>
          </p:cNvPr>
          <p:cNvSpPr txBox="1"/>
          <p:nvPr/>
        </p:nvSpPr>
        <p:spPr>
          <a:xfrm>
            <a:off x="1077779" y="369279"/>
            <a:ext cx="10572818" cy="615553"/>
          </a:xfrm>
          <a:prstGeom prst="rect">
            <a:avLst/>
          </a:prstGeom>
          <a:noFill/>
        </p:spPr>
        <p:txBody>
          <a:bodyPr wrap="square" rtlCol="0">
            <a:spAutoFit/>
          </a:bodyPr>
          <a:lstStyle/>
          <a:p>
            <a:pPr algn="ctr"/>
            <a:r>
              <a:rPr lang="en-US" sz="3400" dirty="0">
                <a:solidFill>
                  <a:schemeClr val="bg1"/>
                </a:solidFill>
                <a:latin typeface="Avenir Black"/>
                <a:cs typeface="Avenir Black"/>
              </a:rPr>
              <a:t>Expenses that can be charged to the GAD Budget</a:t>
            </a:r>
          </a:p>
        </p:txBody>
      </p:sp>
      <p:sp>
        <p:nvSpPr>
          <p:cNvPr id="5" name="TextBox 4">
            <a:extLst>
              <a:ext uri="{FF2B5EF4-FFF2-40B4-BE49-F238E27FC236}">
                <a16:creationId xmlns:a16="http://schemas.microsoft.com/office/drawing/2014/main" id="{799F8A95-8C7E-A603-5B79-4FF462F8FA00}"/>
              </a:ext>
            </a:extLst>
          </p:cNvPr>
          <p:cNvSpPr txBox="1"/>
          <p:nvPr/>
        </p:nvSpPr>
        <p:spPr>
          <a:xfrm>
            <a:off x="685924" y="1381760"/>
            <a:ext cx="11167872" cy="4862870"/>
          </a:xfrm>
          <a:prstGeom prst="rect">
            <a:avLst/>
          </a:prstGeom>
          <a:noFill/>
        </p:spPr>
        <p:txBody>
          <a:bodyPr wrap="square" rtlCol="0">
            <a:spAutoFit/>
          </a:bodyPr>
          <a:lstStyle/>
          <a:p>
            <a:pPr marL="457200" indent="-457200">
              <a:lnSpc>
                <a:spcPct val="80000"/>
              </a:lnSpc>
              <a:buFont typeface="+mj-lt"/>
              <a:buAutoNum type="arabicPeriod"/>
            </a:pPr>
            <a:r>
              <a:rPr lang="en-US" altLang="en-US" sz="2400" dirty="0">
                <a:latin typeface="Avenir Book" panose="02000503020000020003" pitchFamily="2" charset="0"/>
              </a:rPr>
              <a:t>Programs, projects, activities (PPAs) included in the DILG-approved LGU GAD plan, including</a:t>
            </a:r>
            <a:r>
              <a:rPr lang="en-US" altLang="en-US" sz="2400" b="1" dirty="0">
                <a:latin typeface="Avenir Book" panose="02000503020000020003" pitchFamily="2" charset="0"/>
              </a:rPr>
              <a:t> </a:t>
            </a:r>
            <a:r>
              <a:rPr lang="en-US" altLang="en-US" sz="2400" dirty="0">
                <a:latin typeface="Avenir Book" panose="02000503020000020003" pitchFamily="2" charset="0"/>
              </a:rPr>
              <a:t>relevant expenses such as supplies, travel, food, board and lodging, professional fees, among others;</a:t>
            </a:r>
          </a:p>
          <a:p>
            <a:pPr marL="457200" indent="-457200">
              <a:lnSpc>
                <a:spcPct val="80000"/>
              </a:lnSpc>
              <a:buFont typeface="+mj-lt"/>
              <a:buAutoNum type="arabicPeriod"/>
            </a:pPr>
            <a:r>
              <a:rPr lang="en-US" altLang="en-US" sz="2400" dirty="0">
                <a:latin typeface="Avenir Book" panose="02000503020000020003" pitchFamily="2" charset="0"/>
              </a:rPr>
              <a:t>Capacity development on GAD (e.g. Gender Sensitivity Training; Gender Analysis, Gender-responsive Planning and Budgeting, among others.); </a:t>
            </a:r>
          </a:p>
          <a:p>
            <a:pPr marL="457200" indent="-457200">
              <a:lnSpc>
                <a:spcPct val="80000"/>
              </a:lnSpc>
              <a:buFont typeface="+mj-lt"/>
              <a:buAutoNum type="arabicPeriod"/>
            </a:pPr>
            <a:r>
              <a:rPr lang="en-US" altLang="en-US" sz="2400" dirty="0">
                <a:latin typeface="Avenir Book" panose="02000503020000020003" pitchFamily="2" charset="0"/>
              </a:rPr>
              <a:t>Activities related to the establishment and/strengthening of enabling mechanisms that support the GAD efforts of LGUs (e.g. GAD Focal Point System, VAW desks, among others); </a:t>
            </a:r>
          </a:p>
          <a:p>
            <a:pPr marL="457200" indent="-457200">
              <a:lnSpc>
                <a:spcPct val="80000"/>
              </a:lnSpc>
              <a:buFont typeface="+mj-lt"/>
              <a:buAutoNum type="arabicPeriod"/>
            </a:pPr>
            <a:r>
              <a:rPr lang="en-US" altLang="en-US" sz="2400" dirty="0">
                <a:latin typeface="Avenir Book" panose="02000503020000020003" pitchFamily="2" charset="0"/>
              </a:rPr>
              <a:t>Salaries of LGU personnel assigned to plan, implement and monitor GAD PPAs on a full-time basis, following government rules in hiring and creating positions;</a:t>
            </a:r>
          </a:p>
          <a:p>
            <a:pPr marL="457200" indent="-457200">
              <a:lnSpc>
                <a:spcPct val="80000"/>
              </a:lnSpc>
              <a:buFont typeface="+mj-lt"/>
              <a:buAutoNum type="arabicPeriod"/>
            </a:pPr>
            <a:r>
              <a:rPr lang="en-US" altLang="en-US" sz="2400" dirty="0">
                <a:latin typeface="Avenir Book" panose="02000503020000020003" pitchFamily="2" charset="0"/>
              </a:rPr>
              <a:t>Time spent by LGU GAD Focal Point System members or LGU employees doing GAD related work. Overtime work rendered in doing GAD related PPAs may be compensated through a compensatory time off (CTO), following government accounting and auditing rules and regulations;</a:t>
            </a:r>
          </a:p>
          <a:p>
            <a:endParaRPr lang="en-US" sz="2200" dirty="0"/>
          </a:p>
        </p:txBody>
      </p:sp>
    </p:spTree>
    <p:extLst>
      <p:ext uri="{BB962C8B-B14F-4D97-AF65-F5344CB8AC3E}">
        <p14:creationId xmlns:p14="http://schemas.microsoft.com/office/powerpoint/2010/main" val="1646887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450C90-5C50-BCBC-3309-AD0FD33888F4}"/>
              </a:ext>
            </a:extLst>
          </p:cNvPr>
          <p:cNvSpPr/>
          <p:nvPr/>
        </p:nvSpPr>
        <p:spPr>
          <a:xfrm>
            <a:off x="685924" y="257955"/>
            <a:ext cx="11167872" cy="838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p>
        </p:txBody>
      </p:sp>
      <p:sp>
        <p:nvSpPr>
          <p:cNvPr id="8" name="TextBox 7">
            <a:extLst>
              <a:ext uri="{FF2B5EF4-FFF2-40B4-BE49-F238E27FC236}">
                <a16:creationId xmlns:a16="http://schemas.microsoft.com/office/drawing/2014/main" id="{B1D88252-D8CB-2527-AA0A-4ED2A656F8DA}"/>
              </a:ext>
            </a:extLst>
          </p:cNvPr>
          <p:cNvSpPr txBox="1"/>
          <p:nvPr/>
        </p:nvSpPr>
        <p:spPr>
          <a:xfrm>
            <a:off x="1077779" y="369279"/>
            <a:ext cx="10572818" cy="615553"/>
          </a:xfrm>
          <a:prstGeom prst="rect">
            <a:avLst/>
          </a:prstGeom>
          <a:noFill/>
        </p:spPr>
        <p:txBody>
          <a:bodyPr wrap="square" rtlCol="0">
            <a:spAutoFit/>
          </a:bodyPr>
          <a:lstStyle/>
          <a:p>
            <a:pPr algn="ctr"/>
            <a:r>
              <a:rPr lang="en-US" sz="3400" dirty="0">
                <a:solidFill>
                  <a:schemeClr val="bg1"/>
                </a:solidFill>
                <a:latin typeface="Avenir Black"/>
                <a:cs typeface="Avenir Black"/>
              </a:rPr>
              <a:t>Expenses that can be charged to the GAD Budget</a:t>
            </a:r>
          </a:p>
        </p:txBody>
      </p:sp>
      <p:sp>
        <p:nvSpPr>
          <p:cNvPr id="3" name="TextBox 2">
            <a:extLst>
              <a:ext uri="{FF2B5EF4-FFF2-40B4-BE49-F238E27FC236}">
                <a16:creationId xmlns:a16="http://schemas.microsoft.com/office/drawing/2014/main" id="{A069FC51-E181-D5D8-CEAA-6BB42B442D09}"/>
              </a:ext>
            </a:extLst>
          </p:cNvPr>
          <p:cNvSpPr txBox="1"/>
          <p:nvPr/>
        </p:nvSpPr>
        <p:spPr>
          <a:xfrm>
            <a:off x="685924" y="1370039"/>
            <a:ext cx="11167871" cy="5026954"/>
          </a:xfrm>
          <a:prstGeom prst="rect">
            <a:avLst/>
          </a:prstGeom>
          <a:noFill/>
        </p:spPr>
        <p:txBody>
          <a:bodyPr wrap="square">
            <a:spAutoFit/>
          </a:bodyPr>
          <a:lstStyle/>
          <a:p>
            <a:pPr marL="457200" indent="-457200">
              <a:lnSpc>
                <a:spcPct val="80000"/>
              </a:lnSpc>
              <a:buFont typeface="+mj-lt"/>
              <a:buAutoNum type="arabicPeriod" startAt="6"/>
            </a:pPr>
            <a:r>
              <a:rPr lang="en-US" altLang="en-US" sz="2350" dirty="0">
                <a:latin typeface="Avenir Book" panose="02000503020000020003" pitchFamily="2" charset="0"/>
              </a:rPr>
              <a:t>Salaries of police women and men assigned to women’s desks;</a:t>
            </a:r>
          </a:p>
          <a:p>
            <a:pPr marL="457200" indent="-457200">
              <a:lnSpc>
                <a:spcPct val="80000"/>
              </a:lnSpc>
              <a:buFont typeface="+mj-lt"/>
              <a:buAutoNum type="arabicPeriod" startAt="6"/>
            </a:pPr>
            <a:r>
              <a:rPr lang="en-US" altLang="en-US" sz="2350" dirty="0">
                <a:latin typeface="Avenir Book" panose="02000503020000020003" pitchFamily="2" charset="0"/>
              </a:rPr>
              <a:t>Salaries of personnel hired to manage/operate the GAD Office, if established; </a:t>
            </a:r>
          </a:p>
          <a:p>
            <a:pPr marL="457200" indent="-457200">
              <a:lnSpc>
                <a:spcPct val="80000"/>
              </a:lnSpc>
              <a:buFont typeface="+mj-lt"/>
              <a:buAutoNum type="arabicPeriod" startAt="6"/>
            </a:pPr>
            <a:r>
              <a:rPr lang="en-US" altLang="en-US" sz="2350" dirty="0">
                <a:latin typeface="Avenir Book" panose="02000503020000020003" pitchFamily="2" charset="0"/>
              </a:rPr>
              <a:t>LGU programs that address women’s practical and strategic needs (e.g. day care center, breastfeeding rooms, crisis or counseling rooms for abused women and children,  halfway houses for trafficked women and children, gender-responsive family planning program, among others);</a:t>
            </a:r>
          </a:p>
          <a:p>
            <a:pPr marL="457200" indent="-457200">
              <a:lnSpc>
                <a:spcPct val="80000"/>
              </a:lnSpc>
              <a:buFont typeface="+mj-lt"/>
              <a:buAutoNum type="arabicPeriod" startAt="6"/>
            </a:pPr>
            <a:r>
              <a:rPr lang="en-US" altLang="en-US" sz="2350" dirty="0">
                <a:latin typeface="Avenir Book" panose="02000503020000020003" pitchFamily="2" charset="0"/>
              </a:rPr>
              <a:t>Construction expenses for the following : a) Day care center; b) VAWC Center; c) Halfway Houses for trafficked women and girls; and d) Women crisis center</a:t>
            </a:r>
          </a:p>
          <a:p>
            <a:pPr marL="457200" indent="-457200">
              <a:lnSpc>
                <a:spcPct val="80000"/>
              </a:lnSpc>
              <a:buFont typeface="+mj-lt"/>
              <a:buAutoNum type="arabicPeriod" startAt="6"/>
            </a:pPr>
            <a:r>
              <a:rPr lang="en-US" altLang="en-US" sz="2350" dirty="0">
                <a:latin typeface="Avenir Book" panose="02000503020000020003" pitchFamily="2" charset="0"/>
              </a:rPr>
              <a:t>Consultations conducted by LGUs to gather inputs for and/or  to disseminate the GAD plan and budget;</a:t>
            </a:r>
          </a:p>
          <a:p>
            <a:pPr marL="457200" indent="-457200">
              <a:lnSpc>
                <a:spcPct val="80000"/>
              </a:lnSpc>
              <a:buFont typeface="+mj-lt"/>
              <a:buAutoNum type="arabicPeriod" startAt="6"/>
            </a:pPr>
            <a:r>
              <a:rPr lang="en-US" altLang="en-US" sz="2350" dirty="0">
                <a:latin typeface="Avenir Book" panose="02000503020000020003" pitchFamily="2" charset="0"/>
              </a:rPr>
              <a:t>Payment of professional fees, honoraria and other services for gender experts or gender specialists engaged by LGUs for GAD-related trainings and activities; and</a:t>
            </a:r>
          </a:p>
          <a:p>
            <a:pPr marL="457200" indent="-457200">
              <a:lnSpc>
                <a:spcPct val="80000"/>
              </a:lnSpc>
              <a:buFont typeface="+mj-lt"/>
              <a:buAutoNum type="arabicPeriod" startAt="6"/>
            </a:pPr>
            <a:r>
              <a:rPr lang="en-US" altLang="en-US" sz="2350" dirty="0">
                <a:latin typeface="Avenir Book" panose="02000503020000020003" pitchFamily="2" charset="0"/>
              </a:rPr>
              <a:t>IEC activities (development, printing and dissemination) that support the GAD PPAs and objectives of the LGUs.</a:t>
            </a:r>
          </a:p>
          <a:p>
            <a:pPr>
              <a:lnSpc>
                <a:spcPct val="80000"/>
              </a:lnSpc>
              <a:buFont typeface="Arial" panose="020B0604020202020204" pitchFamily="34" charset="0"/>
              <a:buNone/>
            </a:pPr>
            <a:endParaRPr lang="en-US" altLang="en-US" sz="2350" dirty="0">
              <a:latin typeface="Avenir Book" panose="02000503020000020003" pitchFamily="2" charset="0"/>
            </a:endParaRPr>
          </a:p>
          <a:p>
            <a:pPr>
              <a:lnSpc>
                <a:spcPct val="80000"/>
              </a:lnSpc>
              <a:buFont typeface="Arial" panose="020B0604020202020204" pitchFamily="34" charset="0"/>
              <a:buNone/>
            </a:pPr>
            <a:endParaRPr lang="en-US" altLang="en-US" sz="2350" dirty="0">
              <a:latin typeface="Avenir Book" panose="02000503020000020003" pitchFamily="2" charset="0"/>
            </a:endParaRPr>
          </a:p>
        </p:txBody>
      </p:sp>
    </p:spTree>
    <p:extLst>
      <p:ext uri="{BB962C8B-B14F-4D97-AF65-F5344CB8AC3E}">
        <p14:creationId xmlns:p14="http://schemas.microsoft.com/office/powerpoint/2010/main" val="4046936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pSp>
        <p:nvGrpSpPr>
          <p:cNvPr id="93" name="Google Shape;93;p154"/>
          <p:cNvGrpSpPr/>
          <p:nvPr/>
        </p:nvGrpSpPr>
        <p:grpSpPr>
          <a:xfrm>
            <a:off x="4936927" y="5238578"/>
            <a:ext cx="1116003" cy="659731"/>
            <a:chOff x="5459118" y="5441985"/>
            <a:chExt cx="1324710" cy="659731"/>
          </a:xfrm>
        </p:grpSpPr>
        <p:cxnSp>
          <p:nvCxnSpPr>
            <p:cNvPr id="94" name="Google Shape;94;p154"/>
            <p:cNvCxnSpPr/>
            <p:nvPr/>
          </p:nvCxnSpPr>
          <p:spPr>
            <a:xfrm>
              <a:off x="5459118" y="5441985"/>
              <a:ext cx="2" cy="659731"/>
            </a:xfrm>
            <a:prstGeom prst="straightConnector1">
              <a:avLst/>
            </a:prstGeom>
            <a:noFill/>
            <a:ln w="76200" cap="flat" cmpd="sng">
              <a:solidFill>
                <a:srgbClr val="5597D3"/>
              </a:solidFill>
              <a:prstDash val="solid"/>
              <a:round/>
              <a:headEnd type="none" w="sm" len="sm"/>
              <a:tailEnd type="none" w="sm" len="sm"/>
            </a:ln>
          </p:spPr>
        </p:cxnSp>
        <p:cxnSp>
          <p:nvCxnSpPr>
            <p:cNvPr id="95" name="Google Shape;95;p154"/>
            <p:cNvCxnSpPr/>
            <p:nvPr/>
          </p:nvCxnSpPr>
          <p:spPr>
            <a:xfrm>
              <a:off x="5459118" y="6074006"/>
              <a:ext cx="1324710" cy="0"/>
            </a:xfrm>
            <a:prstGeom prst="straightConnector1">
              <a:avLst/>
            </a:prstGeom>
            <a:noFill/>
            <a:ln w="76200" cap="flat" cmpd="sng">
              <a:solidFill>
                <a:srgbClr val="5597D3"/>
              </a:solidFill>
              <a:prstDash val="solid"/>
              <a:round/>
              <a:headEnd type="none" w="sm" len="sm"/>
              <a:tailEnd type="triangle" w="med" len="med"/>
            </a:ln>
          </p:spPr>
        </p:cxnSp>
      </p:grpSp>
      <p:sp>
        <p:nvSpPr>
          <p:cNvPr id="96" name="Google Shape;96;p154"/>
          <p:cNvSpPr txBox="1"/>
          <p:nvPr/>
        </p:nvSpPr>
        <p:spPr>
          <a:xfrm>
            <a:off x="0" y="339254"/>
            <a:ext cx="12192000" cy="707886"/>
          </a:xfrm>
          <a:prstGeom prst="rect">
            <a:avLst/>
          </a:prstGeom>
          <a:solidFill>
            <a:srgbClr val="FAE6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7030A0"/>
                </a:solidFill>
                <a:effectLst>
                  <a:outerShdw blurRad="38100" dist="38100" dir="2700000" algn="tl">
                    <a:srgbClr val="000000">
                      <a:alpha val="43137"/>
                    </a:srgbClr>
                  </a:outerShdw>
                </a:effectLst>
                <a:latin typeface="Helvetica Neue"/>
                <a:ea typeface="Helvetica Neue"/>
                <a:cs typeface="Helvetica Neue"/>
                <a:sym typeface="Helvetica Neue"/>
              </a:rPr>
              <a:t>Why the need for GAD Planning and Budgeting?</a:t>
            </a:r>
            <a:endParaRPr sz="1400" b="0" i="0" u="none" strike="noStrike" cap="none" dirty="0">
              <a:solidFill>
                <a:srgbClr val="7030A0"/>
              </a:solidFill>
              <a:effectLst>
                <a:outerShdw blurRad="38100" dist="38100" dir="2700000" algn="tl">
                  <a:srgbClr val="000000">
                    <a:alpha val="43137"/>
                  </a:srgbClr>
                </a:outerShdw>
              </a:effectLst>
              <a:sym typeface="Arial"/>
            </a:endParaRPr>
          </a:p>
        </p:txBody>
      </p:sp>
      <p:sp>
        <p:nvSpPr>
          <p:cNvPr id="97" name="Google Shape;97;p154"/>
          <p:cNvSpPr txBox="1"/>
          <p:nvPr/>
        </p:nvSpPr>
        <p:spPr>
          <a:xfrm>
            <a:off x="333290" y="1603596"/>
            <a:ext cx="5291466" cy="1015663"/>
          </a:xfrm>
          <a:prstGeom prst="rect">
            <a:avLst/>
          </a:prstGeom>
          <a:solidFill>
            <a:srgbClr val="D8E2F3"/>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000"/>
              <a:buFont typeface="Arial"/>
              <a:buNone/>
            </a:pPr>
            <a:r>
              <a:rPr lang="en-US" sz="3000" b="0" i="0" u="none" strike="noStrike" cap="none" dirty="0">
                <a:solidFill>
                  <a:schemeClr val="dk1"/>
                </a:solidFill>
                <a:latin typeface="Arial"/>
                <a:ea typeface="Arial"/>
                <a:cs typeface="Arial"/>
                <a:sym typeface="Arial"/>
              </a:rPr>
              <a:t>Women and men are </a:t>
            </a:r>
            <a:r>
              <a:rPr lang="en-US" sz="3000" b="1" i="0" u="none" strike="noStrike" cap="none" dirty="0">
                <a:solidFill>
                  <a:srgbClr val="7030A0"/>
                </a:solidFill>
                <a:latin typeface="Arial"/>
                <a:ea typeface="Arial"/>
                <a:cs typeface="Arial"/>
                <a:sym typeface="Arial"/>
              </a:rPr>
              <a:t>treated differently</a:t>
            </a:r>
            <a:r>
              <a:rPr lang="en-US" sz="3000" b="0" i="0" u="none" strike="noStrike" cap="none" dirty="0">
                <a:solidFill>
                  <a:schemeClr val="dk1"/>
                </a:solidFill>
                <a:latin typeface="Arial"/>
                <a:ea typeface="Arial"/>
                <a:cs typeface="Arial"/>
                <a:sym typeface="Arial"/>
              </a:rPr>
              <a:t> in our society.</a:t>
            </a:r>
            <a:endParaRPr sz="1400" b="0" i="0" u="none" strike="noStrike" cap="none" dirty="0">
              <a:solidFill>
                <a:srgbClr val="000000"/>
              </a:solidFill>
              <a:latin typeface="Arial"/>
              <a:ea typeface="Arial"/>
              <a:cs typeface="Arial"/>
              <a:sym typeface="Arial"/>
            </a:endParaRPr>
          </a:p>
        </p:txBody>
      </p:sp>
      <p:sp>
        <p:nvSpPr>
          <p:cNvPr id="98" name="Google Shape;98;p154"/>
          <p:cNvSpPr txBox="1"/>
          <p:nvPr/>
        </p:nvSpPr>
        <p:spPr>
          <a:xfrm>
            <a:off x="333289" y="2960406"/>
            <a:ext cx="5291466" cy="1015663"/>
          </a:xfrm>
          <a:prstGeom prst="rect">
            <a:avLst/>
          </a:prstGeom>
          <a:solidFill>
            <a:srgbClr val="FBE4D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7030A0"/>
                </a:solidFill>
                <a:latin typeface="Arial"/>
                <a:ea typeface="Arial"/>
                <a:cs typeface="Arial"/>
                <a:sym typeface="Arial"/>
              </a:rPr>
              <a:t>Differences</a:t>
            </a:r>
            <a:r>
              <a:rPr lang="en-US" sz="3000" b="0" i="0" u="none" strike="noStrike" cap="none">
                <a:solidFill>
                  <a:schemeClr val="dk1"/>
                </a:solidFill>
                <a:latin typeface="Arial"/>
                <a:ea typeface="Arial"/>
                <a:cs typeface="Arial"/>
                <a:sym typeface="Arial"/>
              </a:rPr>
              <a:t> in the life situation of women and men.</a:t>
            </a:r>
            <a:endParaRPr sz="1400" b="0" i="0" u="none" strike="noStrike" cap="none">
              <a:solidFill>
                <a:srgbClr val="000000"/>
              </a:solidFill>
              <a:latin typeface="Arial"/>
              <a:ea typeface="Arial"/>
              <a:cs typeface="Arial"/>
              <a:sym typeface="Arial"/>
            </a:endParaRPr>
          </a:p>
        </p:txBody>
      </p:sp>
      <p:sp>
        <p:nvSpPr>
          <p:cNvPr id="99" name="Google Shape;99;p154"/>
          <p:cNvSpPr txBox="1"/>
          <p:nvPr/>
        </p:nvSpPr>
        <p:spPr>
          <a:xfrm>
            <a:off x="7030366" y="1449775"/>
            <a:ext cx="4050197" cy="553998"/>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Arial"/>
                <a:ea typeface="Arial"/>
                <a:cs typeface="Arial"/>
                <a:sym typeface="Arial"/>
              </a:rPr>
              <a:t>Gender Stereotyping</a:t>
            </a:r>
            <a:endParaRPr sz="1400" b="0" i="0" u="none" strike="noStrike" cap="none">
              <a:solidFill>
                <a:srgbClr val="000000"/>
              </a:solidFill>
              <a:latin typeface="Arial"/>
              <a:ea typeface="Arial"/>
              <a:cs typeface="Arial"/>
              <a:sym typeface="Arial"/>
            </a:endParaRPr>
          </a:p>
        </p:txBody>
      </p:sp>
      <p:pic>
        <p:nvPicPr>
          <p:cNvPr id="100" name="Google Shape;100;p154"/>
          <p:cNvPicPr preferRelativeResize="0"/>
          <p:nvPr/>
        </p:nvPicPr>
        <p:blipFill rotWithShape="1">
          <a:blip r:embed="rId3">
            <a:alphaModFix/>
          </a:blip>
          <a:srcRect l="70539" t="36186" r="1244" b="24136"/>
          <a:stretch/>
        </p:blipFill>
        <p:spPr>
          <a:xfrm>
            <a:off x="7711539" y="2111427"/>
            <a:ext cx="2390298" cy="2026009"/>
          </a:xfrm>
          <a:prstGeom prst="rect">
            <a:avLst/>
          </a:prstGeom>
          <a:noFill/>
          <a:ln>
            <a:noFill/>
          </a:ln>
        </p:spPr>
      </p:pic>
      <p:sp>
        <p:nvSpPr>
          <p:cNvPr id="101" name="Google Shape;101;p154"/>
          <p:cNvSpPr txBox="1"/>
          <p:nvPr/>
        </p:nvSpPr>
        <p:spPr>
          <a:xfrm>
            <a:off x="349187" y="4429412"/>
            <a:ext cx="5250095" cy="1015663"/>
          </a:xfrm>
          <a:prstGeom prst="rect">
            <a:avLst/>
          </a:prstGeom>
          <a:solidFill>
            <a:srgbClr val="FEE59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Arial"/>
                <a:ea typeface="Arial"/>
                <a:cs typeface="Arial"/>
                <a:sym typeface="Arial"/>
              </a:rPr>
              <a:t>Roles, expectations, needs, and interests</a:t>
            </a:r>
            <a:endParaRPr sz="1400" b="0" i="0" u="none" strike="noStrike" cap="none">
              <a:solidFill>
                <a:srgbClr val="000000"/>
              </a:solidFill>
              <a:latin typeface="Arial"/>
              <a:ea typeface="Arial"/>
              <a:cs typeface="Arial"/>
              <a:sym typeface="Arial"/>
            </a:endParaRPr>
          </a:p>
        </p:txBody>
      </p:sp>
      <p:sp>
        <p:nvSpPr>
          <p:cNvPr id="102" name="Google Shape;102;p154"/>
          <p:cNvSpPr txBox="1"/>
          <p:nvPr/>
        </p:nvSpPr>
        <p:spPr>
          <a:xfrm>
            <a:off x="6052930" y="4350468"/>
            <a:ext cx="5707517" cy="1938992"/>
          </a:xfrm>
          <a:prstGeom prst="rect">
            <a:avLst/>
          </a:prstGeom>
          <a:solidFill>
            <a:srgbClr val="F5F4F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50"/>
              <a:buFont typeface="Arial"/>
              <a:buNone/>
            </a:pPr>
            <a:r>
              <a:rPr lang="en-US" sz="2950" b="0" i="0" u="none" strike="noStrike" cap="none">
                <a:solidFill>
                  <a:schemeClr val="dk1"/>
                </a:solidFill>
                <a:latin typeface="Arial"/>
                <a:ea typeface="Arial"/>
                <a:cs typeface="Arial"/>
                <a:sym typeface="Arial"/>
              </a:rPr>
              <a:t>If development initiatives failed to consider these differences -</a:t>
            </a:r>
            <a:r>
              <a:rPr lang="en-US" sz="2950" b="1" i="0" u="none" strike="noStrike" cap="none">
                <a:solidFill>
                  <a:srgbClr val="7030A0"/>
                </a:solidFill>
                <a:latin typeface="Arial"/>
                <a:ea typeface="Arial"/>
                <a:cs typeface="Arial"/>
                <a:sym typeface="Arial"/>
              </a:rPr>
              <a:t>GENDER INEQUALITY 🡪 GENDER ISSUES</a:t>
            </a:r>
            <a:endParaRPr sz="2950" b="1" i="0" u="none" strike="noStrike" cap="none">
              <a:solidFill>
                <a:srgbClr val="7030A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777D7EC-A581-A749-95B2-04141C6E2A97}"/>
              </a:ext>
            </a:extLst>
          </p:cNvPr>
          <p:cNvSpPr txBox="1">
            <a:spLocks/>
          </p:cNvSpPr>
          <p:nvPr/>
        </p:nvSpPr>
        <p:spPr>
          <a:xfrm>
            <a:off x="463463" y="1096154"/>
            <a:ext cx="11525337" cy="5592745"/>
          </a:xfrm>
          <a:prstGeom prst="rect">
            <a:avLst/>
          </a:prstGeom>
          <a:solidFill>
            <a:srgbClr val="FFC000"/>
          </a:solidFill>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200" b="1" dirty="0">
                <a:latin typeface="Avenir Book" panose="02000503020000020003" pitchFamily="2" charset="0"/>
              </a:rPr>
              <a:t>Programs, projects, activities (PPAs) that are not in the LGU’s DILG–approved GAD plan; </a:t>
            </a:r>
          </a:p>
          <a:p>
            <a:pPr>
              <a:lnSpc>
                <a:spcPct val="80000"/>
              </a:lnSpc>
            </a:pPr>
            <a:r>
              <a:rPr lang="en-US" altLang="en-US" sz="2200" b="1" dirty="0">
                <a:latin typeface="Avenir Book" panose="02000503020000020003" pitchFamily="2" charset="0"/>
              </a:rPr>
              <a:t>Personal services of women employees unless they are working full time or part time on GAD PPAs;</a:t>
            </a:r>
          </a:p>
          <a:p>
            <a:pPr>
              <a:lnSpc>
                <a:spcPct val="80000"/>
              </a:lnSpc>
            </a:pPr>
            <a:r>
              <a:rPr lang="en-US" altLang="en-US" sz="2200" b="1" dirty="0">
                <a:latin typeface="Avenir Book" panose="02000503020000020003" pitchFamily="2" charset="0"/>
              </a:rPr>
              <a:t>Honoraria for LGU’s GFPS members or other employees working on their LGU GAD programs;</a:t>
            </a:r>
          </a:p>
          <a:p>
            <a:pPr>
              <a:lnSpc>
                <a:spcPct val="80000"/>
              </a:lnSpc>
            </a:pPr>
            <a:r>
              <a:rPr lang="en-US" altLang="en-US" sz="2200" b="1" dirty="0">
                <a:latin typeface="Avenir Book" panose="02000503020000020003" pitchFamily="2" charset="0"/>
              </a:rPr>
              <a:t>Salaries of casual or emergency employees UNLESS they are hired to assist in GAD-related PPAs; </a:t>
            </a:r>
          </a:p>
          <a:p>
            <a:pPr>
              <a:lnSpc>
                <a:spcPct val="80000"/>
              </a:lnSpc>
            </a:pPr>
            <a:r>
              <a:rPr lang="en-US" altLang="en-US" sz="2200" b="1" dirty="0">
                <a:latin typeface="Avenir Book" panose="02000503020000020003" pitchFamily="2" charset="0"/>
              </a:rPr>
              <a:t>Provision of contingency funds or “other services” of PPAs; and</a:t>
            </a:r>
          </a:p>
          <a:p>
            <a:pPr>
              <a:lnSpc>
                <a:spcPct val="80000"/>
              </a:lnSpc>
            </a:pPr>
            <a:r>
              <a:rPr lang="en-US" altLang="en-US" sz="2200" b="1" dirty="0">
                <a:latin typeface="Avenir Book" panose="02000503020000020003" pitchFamily="2" charset="0"/>
              </a:rPr>
              <a:t> Purchase of supplies, materials, equipment and vehicles for the general use of the LGU</a:t>
            </a:r>
            <a:r>
              <a:rPr lang="en-US" altLang="en-US" sz="2200" dirty="0">
                <a:latin typeface="Avenir Book" panose="02000503020000020003" pitchFamily="2" charset="0"/>
              </a:rPr>
              <a:t>.</a:t>
            </a:r>
          </a:p>
          <a:p>
            <a:pPr>
              <a:lnSpc>
                <a:spcPct val="80000"/>
              </a:lnSpc>
            </a:pPr>
            <a:r>
              <a:rPr lang="en-US" altLang="en-US" sz="2200" dirty="0">
                <a:latin typeface="Avenir Book" panose="02000503020000020003" pitchFamily="2" charset="0"/>
              </a:rPr>
              <a:t>The following expenses CAN NOT be charged to the GAD budget UNLESS they are justified as clearly addressing a specific gender issue: </a:t>
            </a:r>
          </a:p>
          <a:p>
            <a:pPr lvl="1">
              <a:lnSpc>
                <a:spcPct val="80000"/>
              </a:lnSpc>
            </a:pPr>
            <a:r>
              <a:rPr lang="en-US" altLang="en-US" sz="2200" dirty="0">
                <a:latin typeface="Avenir Book" panose="02000503020000020003" pitchFamily="2" charset="0"/>
              </a:rPr>
              <a:t>Physical, mental and health fitness including purchase of supplies, materials, equipment and information dissemination materials;</a:t>
            </a:r>
          </a:p>
          <a:p>
            <a:pPr lvl="1">
              <a:lnSpc>
                <a:spcPct val="80000"/>
              </a:lnSpc>
            </a:pPr>
            <a:r>
              <a:rPr lang="en-US" altLang="en-US" sz="2200" dirty="0">
                <a:latin typeface="Avenir Book" panose="02000503020000020003" pitchFamily="2" charset="0"/>
              </a:rPr>
              <a:t>Social, rest and recreation activities; and</a:t>
            </a:r>
          </a:p>
          <a:p>
            <a:pPr lvl="1">
              <a:lnSpc>
                <a:spcPct val="80000"/>
              </a:lnSpc>
            </a:pPr>
            <a:r>
              <a:rPr lang="en-US" altLang="en-US" sz="2200" dirty="0">
                <a:latin typeface="Avenir Book" panose="02000503020000020003" pitchFamily="2" charset="0"/>
              </a:rPr>
              <a:t>Religious activities and implementation of cultural projects; </a:t>
            </a:r>
          </a:p>
        </p:txBody>
      </p:sp>
      <p:sp>
        <p:nvSpPr>
          <p:cNvPr id="4" name="Rectangle 3">
            <a:extLst>
              <a:ext uri="{FF2B5EF4-FFF2-40B4-BE49-F238E27FC236}">
                <a16:creationId xmlns:a16="http://schemas.microsoft.com/office/drawing/2014/main" id="{D5E6651C-F6BA-46A9-0206-1FE7C645E7C9}"/>
              </a:ext>
            </a:extLst>
          </p:cNvPr>
          <p:cNvSpPr/>
          <p:nvPr/>
        </p:nvSpPr>
        <p:spPr>
          <a:xfrm>
            <a:off x="685924" y="257955"/>
            <a:ext cx="11167872" cy="8382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latin typeface="Avenir Black"/>
                <a:cs typeface="Avenir Black"/>
              </a:rPr>
              <a:t>     </a:t>
            </a:r>
          </a:p>
        </p:txBody>
      </p:sp>
      <p:sp>
        <p:nvSpPr>
          <p:cNvPr id="5" name="TextBox 4">
            <a:extLst>
              <a:ext uri="{FF2B5EF4-FFF2-40B4-BE49-F238E27FC236}">
                <a16:creationId xmlns:a16="http://schemas.microsoft.com/office/drawing/2014/main" id="{0853F1D6-0069-59EB-128D-D8EFFF0C2F55}"/>
              </a:ext>
            </a:extLst>
          </p:cNvPr>
          <p:cNvSpPr txBox="1"/>
          <p:nvPr/>
        </p:nvSpPr>
        <p:spPr>
          <a:xfrm>
            <a:off x="933258" y="384667"/>
            <a:ext cx="10572818" cy="584775"/>
          </a:xfrm>
          <a:prstGeom prst="rect">
            <a:avLst/>
          </a:prstGeom>
          <a:noFill/>
        </p:spPr>
        <p:txBody>
          <a:bodyPr wrap="square" rtlCol="0">
            <a:spAutoFit/>
          </a:bodyPr>
          <a:lstStyle/>
          <a:p>
            <a:pPr algn="ctr"/>
            <a:r>
              <a:rPr lang="en-US" sz="3200" dirty="0">
                <a:solidFill>
                  <a:schemeClr val="bg1"/>
                </a:solidFill>
                <a:latin typeface="Avenir Black"/>
                <a:cs typeface="Avenir Black"/>
              </a:rPr>
              <a:t>Expenses that </a:t>
            </a:r>
            <a:r>
              <a:rPr lang="en-US" sz="3200" dirty="0">
                <a:solidFill>
                  <a:srgbClr val="FFFF00"/>
                </a:solidFill>
                <a:latin typeface="Avenir Black"/>
                <a:cs typeface="Avenir Black"/>
              </a:rPr>
              <a:t>cannot be charged </a:t>
            </a:r>
            <a:r>
              <a:rPr lang="en-US" sz="3200" dirty="0">
                <a:solidFill>
                  <a:schemeClr val="bg1"/>
                </a:solidFill>
                <a:latin typeface="Avenir Black"/>
                <a:cs typeface="Avenir Black"/>
              </a:rPr>
              <a:t>to the GAD Budget</a:t>
            </a:r>
          </a:p>
        </p:txBody>
      </p:sp>
    </p:spTree>
    <p:extLst>
      <p:ext uri="{BB962C8B-B14F-4D97-AF65-F5344CB8AC3E}">
        <p14:creationId xmlns:p14="http://schemas.microsoft.com/office/powerpoint/2010/main" val="2691785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9" name="Google Shape;899;p86"/>
          <p:cNvSpPr txBox="1"/>
          <p:nvPr/>
        </p:nvSpPr>
        <p:spPr>
          <a:xfrm>
            <a:off x="1679838" y="2343649"/>
            <a:ext cx="8832324" cy="738603"/>
          </a:xfrm>
          <a:prstGeom prst="rect">
            <a:avLst/>
          </a:prstGeom>
          <a:noFill/>
          <a:ln w="9525" cap="flat" cmpd="sng">
            <a:solidFill>
              <a:srgbClr val="E5DFEC"/>
            </a:solidFill>
            <a:prstDash val="solid"/>
            <a:round/>
            <a:headEnd type="none" w="sm" len="sm"/>
            <a:tailEnd type="none" w="sm" len="sm"/>
          </a:ln>
        </p:spPr>
        <p:txBody>
          <a:bodyPr spcFirstLastPara="1" wrap="square" lIns="60950" tIns="30450" rIns="60950" bIns="30450" anchor="t" anchorCtr="0">
            <a:spAutoFit/>
          </a:bodyPr>
          <a:lstStyle/>
          <a:p>
            <a:pPr marL="0" marR="0" lvl="0" indent="0" algn="ctr" rtl="0">
              <a:spcBef>
                <a:spcPts val="0"/>
              </a:spcBef>
              <a:spcAft>
                <a:spcPts val="0"/>
              </a:spcAft>
              <a:buNone/>
            </a:pPr>
            <a:r>
              <a:rPr lang="en-US" sz="4400" dirty="0">
                <a:solidFill>
                  <a:schemeClr val="dk1"/>
                </a:solidFill>
                <a:latin typeface="Arial Black"/>
                <a:ea typeface="Arial Black"/>
                <a:cs typeface="Arial Black"/>
                <a:sym typeface="Arial Black"/>
              </a:rPr>
              <a:t>Frequently Asked Questions</a:t>
            </a:r>
            <a:endParaRPr sz="2000" dirty="0"/>
          </a:p>
        </p:txBody>
      </p:sp>
    </p:spTree>
    <p:extLst>
      <p:ext uri="{BB962C8B-B14F-4D97-AF65-F5344CB8AC3E}">
        <p14:creationId xmlns:p14="http://schemas.microsoft.com/office/powerpoint/2010/main" val="410851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id="{339F923F-0E3F-A016-7E90-04FA60060038}"/>
              </a:ext>
            </a:extLst>
          </p:cNvPr>
          <p:cNvSpPr/>
          <p:nvPr/>
        </p:nvSpPr>
        <p:spPr>
          <a:xfrm>
            <a:off x="192315" y="219766"/>
            <a:ext cx="6714672" cy="3356191"/>
          </a:xfrm>
          <a:prstGeom prst="cloud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0" u="none" strike="noStrike" dirty="0">
                <a:solidFill>
                  <a:schemeClr val="dk1"/>
                </a:solidFill>
                <a:latin typeface="Avenir Book" panose="02000503020000020003" pitchFamily="2" charset="0"/>
                <a:ea typeface="Arial"/>
                <a:cs typeface="Arial"/>
                <a:sym typeface="Arial"/>
              </a:rPr>
              <a:t>How does the LGU derive its 5% GAD budget allocation? </a:t>
            </a:r>
            <a:endParaRPr lang="en-US" sz="3600" b="1" dirty="0"/>
          </a:p>
        </p:txBody>
      </p:sp>
      <p:sp>
        <p:nvSpPr>
          <p:cNvPr id="3" name="TextBox 2">
            <a:extLst>
              <a:ext uri="{FF2B5EF4-FFF2-40B4-BE49-F238E27FC236}">
                <a16:creationId xmlns:a16="http://schemas.microsoft.com/office/drawing/2014/main" id="{7F83FBBF-31D7-B93F-0594-C1608CD6F989}"/>
              </a:ext>
            </a:extLst>
          </p:cNvPr>
          <p:cNvSpPr txBox="1"/>
          <p:nvPr/>
        </p:nvSpPr>
        <p:spPr>
          <a:xfrm>
            <a:off x="3452585" y="3575957"/>
            <a:ext cx="8547100" cy="3046988"/>
          </a:xfrm>
          <a:prstGeom prst="rect">
            <a:avLst/>
          </a:prstGeom>
          <a:noFill/>
        </p:spPr>
        <p:txBody>
          <a:bodyPr wrap="square" rtlCol="0">
            <a:spAutoFit/>
          </a:bodyPr>
          <a:lstStyle/>
          <a:p>
            <a:pPr algn="ctr"/>
            <a:r>
              <a:rPr lang="en-US" sz="3200" b="1" i="0" u="none" strike="noStrike" dirty="0">
                <a:solidFill>
                  <a:schemeClr val="dk1"/>
                </a:solidFill>
                <a:latin typeface="Avenir Book" panose="02000503020000020003" pitchFamily="2" charset="0"/>
                <a:ea typeface="Arial"/>
                <a:cs typeface="Arial"/>
                <a:sym typeface="Arial"/>
              </a:rPr>
              <a:t>As provided for in the General Appropriations Act, the minimum 5% GAD budget shall be derived from the total budgetary appropriations which are drawn from the PS, MOOE and CO of the LGU.	</a:t>
            </a:r>
            <a:endParaRPr lang="en-US" sz="3200" b="1" dirty="0">
              <a:latin typeface="Avenir Book" panose="02000503020000020003" pitchFamily="2" charset="0"/>
            </a:endParaRPr>
          </a:p>
          <a:p>
            <a:pPr algn="ctr"/>
            <a:endParaRPr lang="en-US" sz="3200" b="1" dirty="0"/>
          </a:p>
        </p:txBody>
      </p:sp>
    </p:spTree>
    <p:extLst>
      <p:ext uri="{BB962C8B-B14F-4D97-AF65-F5344CB8AC3E}">
        <p14:creationId xmlns:p14="http://schemas.microsoft.com/office/powerpoint/2010/main" val="2134076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8F7A-EDF0-05D2-193C-ABD512FBC70F}"/>
            </a:ext>
          </a:extLst>
        </p:cNvPr>
        <p:cNvGrpSpPr/>
        <p:nvPr/>
      </p:nvGrpSpPr>
      <p:grpSpPr>
        <a:xfrm>
          <a:off x="0" y="0"/>
          <a:ext cx="0" cy="0"/>
          <a:chOff x="0" y="0"/>
          <a:chExt cx="0" cy="0"/>
        </a:xfrm>
      </p:grpSpPr>
      <p:sp>
        <p:nvSpPr>
          <p:cNvPr id="2" name="Cloud Callout 1">
            <a:extLst>
              <a:ext uri="{FF2B5EF4-FFF2-40B4-BE49-F238E27FC236}">
                <a16:creationId xmlns:a16="http://schemas.microsoft.com/office/drawing/2014/main" id="{40326752-A0B7-BF72-8DA1-01E90C6C9461}"/>
              </a:ext>
            </a:extLst>
          </p:cNvPr>
          <p:cNvSpPr/>
          <p:nvPr/>
        </p:nvSpPr>
        <p:spPr>
          <a:xfrm>
            <a:off x="0" y="219766"/>
            <a:ext cx="6714672" cy="3356191"/>
          </a:xfrm>
          <a:prstGeom prst="cloudCallou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chemeClr val="dk1"/>
              </a:buClr>
              <a:buSzPts val="3700"/>
              <a:buFont typeface="Arial"/>
              <a:buNone/>
            </a:pPr>
            <a:r>
              <a:rPr lang="en-US" sz="3200" b="1" i="0" u="none" strike="noStrike" dirty="0">
                <a:solidFill>
                  <a:schemeClr val="dk1"/>
                </a:solidFill>
                <a:latin typeface="Avenir Book" panose="02000503020000020003" pitchFamily="2" charset="0"/>
                <a:ea typeface="Arial"/>
                <a:cs typeface="Arial"/>
                <a:sym typeface="Arial"/>
              </a:rPr>
              <a:t>Do you provide samples of GAD Activities that can be included in the GAD Plan?</a:t>
            </a:r>
            <a:endParaRPr lang="en-US" sz="3200" b="1" dirty="0">
              <a:latin typeface="Avenir Book" panose="02000503020000020003" pitchFamily="2" charset="0"/>
            </a:endParaRPr>
          </a:p>
        </p:txBody>
      </p:sp>
      <p:sp>
        <p:nvSpPr>
          <p:cNvPr id="3" name="TextBox 2">
            <a:extLst>
              <a:ext uri="{FF2B5EF4-FFF2-40B4-BE49-F238E27FC236}">
                <a16:creationId xmlns:a16="http://schemas.microsoft.com/office/drawing/2014/main" id="{A7E321B5-7D0C-560B-EB3C-96021E3FF5F2}"/>
              </a:ext>
            </a:extLst>
          </p:cNvPr>
          <p:cNvSpPr txBox="1"/>
          <p:nvPr/>
        </p:nvSpPr>
        <p:spPr>
          <a:xfrm>
            <a:off x="3517899" y="3265714"/>
            <a:ext cx="8547100" cy="3046988"/>
          </a:xfrm>
          <a:prstGeom prst="rect">
            <a:avLst/>
          </a:prstGeom>
          <a:noFill/>
        </p:spPr>
        <p:txBody>
          <a:bodyPr wrap="square" rtlCol="0">
            <a:spAutoFit/>
          </a:bodyPr>
          <a:lstStyle/>
          <a:p>
            <a:pPr marL="0" marR="0" lvl="0" indent="0" algn="ctr" rtl="0">
              <a:lnSpc>
                <a:spcPct val="100000"/>
              </a:lnSpc>
              <a:spcBef>
                <a:spcPts val="0"/>
              </a:spcBef>
              <a:spcAft>
                <a:spcPts val="0"/>
              </a:spcAft>
              <a:buClr>
                <a:schemeClr val="dk1"/>
              </a:buClr>
              <a:buSzPts val="3700"/>
              <a:buFont typeface="Arial"/>
              <a:buNone/>
            </a:pPr>
            <a:r>
              <a:rPr lang="en-US" sz="2400" b="1" i="0" u="none" strike="noStrike" dirty="0">
                <a:solidFill>
                  <a:schemeClr val="dk1"/>
                </a:solidFill>
                <a:latin typeface="Avenir Book" panose="02000503020000020003" pitchFamily="2" charset="0"/>
                <a:ea typeface="Arial"/>
                <a:cs typeface="Arial"/>
                <a:sym typeface="Arial"/>
              </a:rPr>
              <a:t>It is advised to conduct Gender Analysis first to determine its priority gender issues. Once gender issues have been identified as a result of gender analysis and review of SDD/gender-related information, the LGU may now identify and propose target activities in response to the gender issues. LGUs may refer to the content of the GEWE Plan, MCW, BPFA, SDG, and other GAD mandates for list of possible gender issues per sector.</a:t>
            </a:r>
            <a:endParaRPr lang="en-US" sz="2400" b="1" dirty="0">
              <a:latin typeface="Avenir Book" panose="02000503020000020003" pitchFamily="2" charset="0"/>
            </a:endParaRPr>
          </a:p>
        </p:txBody>
      </p:sp>
    </p:spTree>
    <p:extLst>
      <p:ext uri="{BB962C8B-B14F-4D97-AF65-F5344CB8AC3E}">
        <p14:creationId xmlns:p14="http://schemas.microsoft.com/office/powerpoint/2010/main" val="2316993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0F8D6-6EA8-A660-2320-7AE14945C86D}"/>
            </a:ext>
          </a:extLst>
        </p:cNvPr>
        <p:cNvGrpSpPr/>
        <p:nvPr/>
      </p:nvGrpSpPr>
      <p:grpSpPr>
        <a:xfrm>
          <a:off x="0" y="0"/>
          <a:ext cx="0" cy="0"/>
          <a:chOff x="0" y="0"/>
          <a:chExt cx="0" cy="0"/>
        </a:xfrm>
      </p:grpSpPr>
      <p:sp>
        <p:nvSpPr>
          <p:cNvPr id="2" name="Cloud Callout 1">
            <a:extLst>
              <a:ext uri="{FF2B5EF4-FFF2-40B4-BE49-F238E27FC236}">
                <a16:creationId xmlns:a16="http://schemas.microsoft.com/office/drawing/2014/main" id="{4345FFCF-C250-ACF4-0FAC-F2227D7916A3}"/>
              </a:ext>
            </a:extLst>
          </p:cNvPr>
          <p:cNvSpPr/>
          <p:nvPr/>
        </p:nvSpPr>
        <p:spPr>
          <a:xfrm>
            <a:off x="0" y="219766"/>
            <a:ext cx="6714672" cy="3356191"/>
          </a:xfrm>
          <a:prstGeom prst="cloud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chemeClr val="dk1"/>
              </a:buClr>
              <a:buSzPts val="3700"/>
              <a:buFont typeface="Arial"/>
              <a:buNone/>
            </a:pPr>
            <a:r>
              <a:rPr lang="en-US" sz="3200" b="1" i="0" u="none" strike="noStrike" dirty="0">
                <a:solidFill>
                  <a:schemeClr val="dk1"/>
                </a:solidFill>
                <a:latin typeface="Avenir Book" panose="02000503020000020003" pitchFamily="2" charset="0"/>
                <a:ea typeface="Arial"/>
                <a:cs typeface="Arial"/>
                <a:sym typeface="Arial"/>
              </a:rPr>
              <a:t>What would happen if the LGU allocated less than 5% of its budget to GAD PAPs?</a:t>
            </a:r>
            <a:endParaRPr lang="en-US" sz="3200" b="1" dirty="0">
              <a:latin typeface="Avenir Book" panose="02000503020000020003" pitchFamily="2" charset="0"/>
            </a:endParaRPr>
          </a:p>
        </p:txBody>
      </p:sp>
      <p:sp>
        <p:nvSpPr>
          <p:cNvPr id="3" name="TextBox 2">
            <a:extLst>
              <a:ext uri="{FF2B5EF4-FFF2-40B4-BE49-F238E27FC236}">
                <a16:creationId xmlns:a16="http://schemas.microsoft.com/office/drawing/2014/main" id="{0D3C9D01-8BC4-B682-204A-521B4821FC23}"/>
              </a:ext>
            </a:extLst>
          </p:cNvPr>
          <p:cNvSpPr txBox="1"/>
          <p:nvPr/>
        </p:nvSpPr>
        <p:spPr>
          <a:xfrm>
            <a:off x="3517899" y="3429000"/>
            <a:ext cx="8547100" cy="2862322"/>
          </a:xfrm>
          <a:prstGeom prst="rect">
            <a:avLst/>
          </a:prstGeom>
          <a:noFill/>
        </p:spPr>
        <p:txBody>
          <a:bodyPr wrap="square" rtlCol="0">
            <a:spAutoFit/>
          </a:bodyPr>
          <a:lstStyle/>
          <a:p>
            <a:pPr marL="0" marR="0" lvl="0" indent="0" algn="ctr" rtl="0">
              <a:lnSpc>
                <a:spcPct val="100000"/>
              </a:lnSpc>
              <a:spcBef>
                <a:spcPts val="0"/>
              </a:spcBef>
              <a:spcAft>
                <a:spcPts val="0"/>
              </a:spcAft>
              <a:buClr>
                <a:schemeClr val="dk1"/>
              </a:buClr>
              <a:buSzPts val="3700"/>
              <a:buFont typeface="Arial"/>
              <a:buNone/>
            </a:pPr>
            <a:r>
              <a:rPr lang="en-US" sz="3600" b="1" i="0" u="none" strike="noStrike" dirty="0">
                <a:solidFill>
                  <a:schemeClr val="dk1"/>
                </a:solidFill>
                <a:latin typeface="Avenir Book" panose="02000503020000020003" pitchFamily="2" charset="0"/>
                <a:ea typeface="Arial"/>
                <a:cs typeface="Arial"/>
                <a:sym typeface="Arial"/>
              </a:rPr>
              <a:t>The minimum 5% is computed based on the total appropriations of the LGU for the year. If the GAD budget is less than 5%, it will be returned and not be endorsed.</a:t>
            </a:r>
          </a:p>
        </p:txBody>
      </p:sp>
    </p:spTree>
    <p:extLst>
      <p:ext uri="{BB962C8B-B14F-4D97-AF65-F5344CB8AC3E}">
        <p14:creationId xmlns:p14="http://schemas.microsoft.com/office/powerpoint/2010/main" val="3753688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EECDC-71E5-902E-31FD-954851806618}"/>
            </a:ext>
          </a:extLst>
        </p:cNvPr>
        <p:cNvGrpSpPr/>
        <p:nvPr/>
      </p:nvGrpSpPr>
      <p:grpSpPr>
        <a:xfrm>
          <a:off x="0" y="0"/>
          <a:ext cx="0" cy="0"/>
          <a:chOff x="0" y="0"/>
          <a:chExt cx="0" cy="0"/>
        </a:xfrm>
      </p:grpSpPr>
      <p:sp>
        <p:nvSpPr>
          <p:cNvPr id="2" name="Cloud Callout 1">
            <a:extLst>
              <a:ext uri="{FF2B5EF4-FFF2-40B4-BE49-F238E27FC236}">
                <a16:creationId xmlns:a16="http://schemas.microsoft.com/office/drawing/2014/main" id="{AE4D23CC-E224-DB28-735D-C01E4D2AFDB4}"/>
              </a:ext>
            </a:extLst>
          </p:cNvPr>
          <p:cNvSpPr/>
          <p:nvPr/>
        </p:nvSpPr>
        <p:spPr>
          <a:xfrm>
            <a:off x="0" y="219766"/>
            <a:ext cx="6714672" cy="3356191"/>
          </a:xfrm>
          <a:prstGeom prst="cloudCallou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chemeClr val="dk1"/>
              </a:buClr>
              <a:buSzPts val="3700"/>
              <a:buFont typeface="Arial"/>
              <a:buNone/>
            </a:pPr>
            <a:r>
              <a:rPr lang="en-US" sz="3200" b="1" i="0" u="none" strike="noStrike" dirty="0">
                <a:solidFill>
                  <a:schemeClr val="dk1"/>
                </a:solidFill>
                <a:latin typeface="Avenir Book" panose="02000503020000020003" pitchFamily="2" charset="0"/>
                <a:ea typeface="Arial"/>
                <a:cs typeface="Arial"/>
                <a:sym typeface="Arial"/>
              </a:rPr>
              <a:t>Are there sanctions for an LGU that will not implement its GAD Plan?</a:t>
            </a:r>
            <a:endParaRPr lang="en-US" sz="3200" b="1" dirty="0">
              <a:latin typeface="Avenir Book" panose="02000503020000020003" pitchFamily="2" charset="0"/>
            </a:endParaRPr>
          </a:p>
        </p:txBody>
      </p:sp>
      <p:sp>
        <p:nvSpPr>
          <p:cNvPr id="3" name="TextBox 2">
            <a:extLst>
              <a:ext uri="{FF2B5EF4-FFF2-40B4-BE49-F238E27FC236}">
                <a16:creationId xmlns:a16="http://schemas.microsoft.com/office/drawing/2014/main" id="{A2829B48-FDEE-3ACB-C433-9C1743D6454C}"/>
              </a:ext>
            </a:extLst>
          </p:cNvPr>
          <p:cNvSpPr txBox="1"/>
          <p:nvPr/>
        </p:nvSpPr>
        <p:spPr>
          <a:xfrm>
            <a:off x="3517899" y="3575957"/>
            <a:ext cx="8547100" cy="2677656"/>
          </a:xfrm>
          <a:prstGeom prst="rect">
            <a:avLst/>
          </a:prstGeom>
          <a:noFill/>
        </p:spPr>
        <p:txBody>
          <a:bodyPr wrap="square" rtlCol="0">
            <a:spAutoFit/>
          </a:bodyPr>
          <a:lstStyle/>
          <a:p>
            <a:pPr marL="0" marR="0" lvl="0" indent="0" algn="ctr" rtl="0">
              <a:lnSpc>
                <a:spcPct val="100000"/>
              </a:lnSpc>
              <a:spcBef>
                <a:spcPts val="0"/>
              </a:spcBef>
              <a:spcAft>
                <a:spcPts val="0"/>
              </a:spcAft>
              <a:buClr>
                <a:schemeClr val="dk1"/>
              </a:buClr>
              <a:buSzPts val="3700"/>
              <a:buFont typeface="Arial"/>
              <a:buNone/>
            </a:pPr>
            <a:r>
              <a:rPr lang="en-US" sz="2800" b="1" i="0" u="none" strike="noStrike" dirty="0">
                <a:solidFill>
                  <a:schemeClr val="dk1"/>
                </a:solidFill>
                <a:latin typeface="Avenir Book" panose="02000503020000020003" pitchFamily="2" charset="0"/>
                <a:ea typeface="Arial"/>
                <a:cs typeface="Arial"/>
                <a:sym typeface="Arial"/>
              </a:rPr>
              <a:t>An Audit Observation Memo from the COA shall be issued to the LGU which requires the latter to provide explanation/ justification. </a:t>
            </a:r>
            <a:endParaRPr lang="en-US" sz="2800" b="1" dirty="0">
              <a:latin typeface="Avenir Book" panose="02000503020000020003" pitchFamily="2" charset="0"/>
            </a:endParaRPr>
          </a:p>
          <a:p>
            <a:pPr marL="0" marR="0" lvl="0" indent="0" algn="ctr" rtl="0">
              <a:lnSpc>
                <a:spcPct val="100000"/>
              </a:lnSpc>
              <a:spcBef>
                <a:spcPts val="0"/>
              </a:spcBef>
              <a:spcAft>
                <a:spcPts val="0"/>
              </a:spcAft>
              <a:buClr>
                <a:schemeClr val="dk1"/>
              </a:buClr>
              <a:buSzPts val="3700"/>
              <a:buFont typeface="Arial"/>
              <a:buNone/>
            </a:pPr>
            <a:endParaRPr lang="en-US" sz="2800" b="1" i="0" u="none" strike="noStrike" dirty="0">
              <a:solidFill>
                <a:schemeClr val="dk1"/>
              </a:solidFill>
              <a:latin typeface="Avenir Book" panose="02000503020000020003" pitchFamily="2" charset="0"/>
              <a:ea typeface="Arial"/>
              <a:cs typeface="Arial"/>
              <a:sym typeface="Arial"/>
            </a:endParaRPr>
          </a:p>
          <a:p>
            <a:pPr marL="0" marR="0" lvl="0" indent="0" algn="ctr" rtl="0">
              <a:lnSpc>
                <a:spcPct val="100000"/>
              </a:lnSpc>
              <a:spcBef>
                <a:spcPts val="0"/>
              </a:spcBef>
              <a:spcAft>
                <a:spcPts val="0"/>
              </a:spcAft>
              <a:buClr>
                <a:schemeClr val="dk1"/>
              </a:buClr>
              <a:buSzPts val="3700"/>
              <a:buFont typeface="Arial"/>
              <a:buNone/>
            </a:pPr>
            <a:r>
              <a:rPr lang="en-US" sz="2800" b="1" i="0" u="none" strike="noStrike" dirty="0">
                <a:solidFill>
                  <a:schemeClr val="dk1"/>
                </a:solidFill>
                <a:latin typeface="Avenir Book" panose="02000503020000020003" pitchFamily="2" charset="0"/>
                <a:ea typeface="Arial"/>
                <a:cs typeface="Arial"/>
                <a:sym typeface="Arial"/>
              </a:rPr>
              <a:t>LGUs may also be investigated by the GAD Ombud for non-compliance to the GPB process. </a:t>
            </a:r>
            <a:endParaRPr lang="en-US" sz="2800" b="1" dirty="0">
              <a:latin typeface="Avenir Book" panose="02000503020000020003" pitchFamily="2" charset="0"/>
            </a:endParaRPr>
          </a:p>
        </p:txBody>
      </p:sp>
    </p:spTree>
    <p:extLst>
      <p:ext uri="{BB962C8B-B14F-4D97-AF65-F5344CB8AC3E}">
        <p14:creationId xmlns:p14="http://schemas.microsoft.com/office/powerpoint/2010/main" val="29692265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66EA26-708A-B2DA-0503-E578778B3DBB}"/>
              </a:ext>
            </a:extLst>
          </p:cNvPr>
          <p:cNvSpPr txBox="1"/>
          <p:nvPr/>
        </p:nvSpPr>
        <p:spPr>
          <a:xfrm>
            <a:off x="849086" y="587829"/>
            <a:ext cx="8464731" cy="584775"/>
          </a:xfrm>
          <a:prstGeom prst="rect">
            <a:avLst/>
          </a:prstGeom>
          <a:noFill/>
        </p:spPr>
        <p:txBody>
          <a:bodyPr wrap="square" rtlCol="0">
            <a:spAutoFit/>
          </a:bodyPr>
          <a:lstStyle/>
          <a:p>
            <a:r>
              <a:rPr lang="en-US" sz="3200" b="1" dirty="0"/>
              <a:t>Key Summary:</a:t>
            </a:r>
          </a:p>
        </p:txBody>
      </p:sp>
      <p:sp>
        <p:nvSpPr>
          <p:cNvPr id="3" name="TextBox 2">
            <a:extLst>
              <a:ext uri="{FF2B5EF4-FFF2-40B4-BE49-F238E27FC236}">
                <a16:creationId xmlns:a16="http://schemas.microsoft.com/office/drawing/2014/main" id="{1411C456-2947-31D8-07A9-D578FDC40D13}"/>
              </a:ext>
            </a:extLst>
          </p:cNvPr>
          <p:cNvSpPr txBox="1"/>
          <p:nvPr/>
        </p:nvSpPr>
        <p:spPr>
          <a:xfrm>
            <a:off x="910045" y="1436914"/>
            <a:ext cx="10371909" cy="4493538"/>
          </a:xfrm>
          <a:prstGeom prst="rect">
            <a:avLst/>
          </a:prstGeom>
          <a:noFill/>
        </p:spPr>
        <p:txBody>
          <a:bodyPr wrap="square" rtlCol="0">
            <a:spAutoFit/>
          </a:bodyPr>
          <a:lstStyle/>
          <a:p>
            <a:pPr marL="285750" indent="-285750">
              <a:buFont typeface="Arial" panose="020B0604020202020204" pitchFamily="34" charset="0"/>
              <a:buChar char="•"/>
            </a:pPr>
            <a:r>
              <a:rPr lang="en-PH" sz="2600" b="1" dirty="0">
                <a:solidFill>
                  <a:schemeClr val="tx1"/>
                </a:solidFill>
                <a:latin typeface="+mn-lt"/>
              </a:rPr>
              <a:t>GAD Planning and Budgeting</a:t>
            </a:r>
            <a:r>
              <a:rPr lang="en-PH" sz="2600" dirty="0">
                <a:solidFill>
                  <a:schemeClr val="tx1"/>
                </a:solidFill>
                <a:latin typeface="+mn-lt"/>
              </a:rPr>
              <a:t> serves as a strategic tool to advance </a:t>
            </a:r>
            <a:r>
              <a:rPr lang="en-PH" sz="2600" b="1" dirty="0">
                <a:solidFill>
                  <a:schemeClr val="tx1"/>
                </a:solidFill>
                <a:latin typeface="+mn-lt"/>
              </a:rPr>
              <a:t>gender equality and women's empowerment</a:t>
            </a:r>
            <a:r>
              <a:rPr lang="en-PH" sz="2600" dirty="0">
                <a:solidFill>
                  <a:schemeClr val="tx1"/>
                </a:solidFill>
                <a:latin typeface="+mn-lt"/>
              </a:rPr>
              <a:t> in governance.</a:t>
            </a:r>
          </a:p>
          <a:p>
            <a:pPr marL="285750" indent="-285750">
              <a:buFont typeface="Arial" panose="020B0604020202020204" pitchFamily="34" charset="0"/>
              <a:buChar char="•"/>
            </a:pPr>
            <a:r>
              <a:rPr lang="en-PH" sz="2600" dirty="0">
                <a:solidFill>
                  <a:schemeClr val="tx1"/>
                </a:solidFill>
                <a:latin typeface="+mn-lt"/>
              </a:rPr>
              <a:t>Existing </a:t>
            </a:r>
            <a:r>
              <a:rPr lang="en-PH" sz="2600" b="1" dirty="0">
                <a:solidFill>
                  <a:schemeClr val="tx1"/>
                </a:solidFill>
                <a:latin typeface="+mn-lt"/>
              </a:rPr>
              <a:t>laws and policy frameworks</a:t>
            </a:r>
            <a:r>
              <a:rPr lang="en-PH" sz="2600" dirty="0">
                <a:solidFill>
                  <a:schemeClr val="tx1"/>
                </a:solidFill>
                <a:latin typeface="+mn-lt"/>
              </a:rPr>
              <a:t> at both the </a:t>
            </a:r>
            <a:r>
              <a:rPr lang="en-PH" sz="2600" b="1" dirty="0">
                <a:solidFill>
                  <a:schemeClr val="tx1"/>
                </a:solidFill>
                <a:latin typeface="+mn-lt"/>
              </a:rPr>
              <a:t>national and local levels</a:t>
            </a:r>
            <a:r>
              <a:rPr lang="en-PH" sz="2600" dirty="0">
                <a:solidFill>
                  <a:schemeClr val="tx1"/>
                </a:solidFill>
                <a:latin typeface="+mn-lt"/>
              </a:rPr>
              <a:t> mandate gender-responsive planning and budgeting.</a:t>
            </a:r>
          </a:p>
          <a:p>
            <a:pPr marL="285750" indent="-285750">
              <a:buFont typeface="Arial" panose="020B0604020202020204" pitchFamily="34" charset="0"/>
              <a:buChar char="•"/>
            </a:pPr>
            <a:r>
              <a:rPr lang="en-PH" sz="2600" b="1" dirty="0">
                <a:solidFill>
                  <a:schemeClr val="tx1"/>
                </a:solidFill>
                <a:latin typeface="+mn-lt"/>
              </a:rPr>
              <a:t>Institutionalizing the four key elements</a:t>
            </a:r>
            <a:r>
              <a:rPr lang="en-PH" sz="2600" dirty="0">
                <a:solidFill>
                  <a:schemeClr val="tx1"/>
                </a:solidFill>
                <a:latin typeface="+mn-lt"/>
              </a:rPr>
              <a:t> of GAD Planning and Budgeting is essential to effectively mainstream gender in programs and policies.</a:t>
            </a:r>
          </a:p>
          <a:p>
            <a:pPr marL="285750" indent="-285750">
              <a:buFont typeface="Arial" panose="020B0604020202020204" pitchFamily="34" charset="0"/>
              <a:buChar char="•"/>
            </a:pPr>
            <a:r>
              <a:rPr lang="en-PH" sz="2600" b="0" i="0" u="none" strike="noStrike" dirty="0">
                <a:solidFill>
                  <a:schemeClr val="tx1"/>
                </a:solidFill>
                <a:effectLst/>
                <a:latin typeface="+mn-lt"/>
              </a:rPr>
              <a:t>The goal is to </a:t>
            </a:r>
            <a:r>
              <a:rPr lang="en-PH" sz="2600" b="1" i="0" u="none" strike="noStrike" dirty="0">
                <a:solidFill>
                  <a:schemeClr val="tx1"/>
                </a:solidFill>
                <a:effectLst/>
                <a:latin typeface="+mn-lt"/>
              </a:rPr>
              <a:t>move beyond mere compliance</a:t>
            </a:r>
            <a:r>
              <a:rPr lang="en-PH" sz="2600" b="0" i="0" u="none" strike="noStrike" dirty="0">
                <a:solidFill>
                  <a:schemeClr val="tx1"/>
                </a:solidFill>
                <a:effectLst/>
                <a:latin typeface="+mn-lt"/>
              </a:rPr>
              <a:t> and ensure that GAD Planning and Budgeting leads to meaningful, sustainable, and transformative change in governance.</a:t>
            </a:r>
            <a:endParaRPr lang="en-US" sz="2600" dirty="0">
              <a:solidFill>
                <a:schemeClr val="tx1"/>
              </a:solidFill>
              <a:latin typeface="+mn-lt"/>
            </a:endParaRPr>
          </a:p>
        </p:txBody>
      </p:sp>
    </p:spTree>
    <p:extLst>
      <p:ext uri="{BB962C8B-B14F-4D97-AF65-F5344CB8AC3E}">
        <p14:creationId xmlns:p14="http://schemas.microsoft.com/office/powerpoint/2010/main" val="122283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8E4B10-7C7B-AD08-817E-6B7106D40CD9}"/>
              </a:ext>
            </a:extLst>
          </p:cNvPr>
          <p:cNvSpPr txBox="1"/>
          <p:nvPr/>
        </p:nvSpPr>
        <p:spPr>
          <a:xfrm>
            <a:off x="3140665" y="5755641"/>
            <a:ext cx="6566339" cy="584775"/>
          </a:xfrm>
          <a:prstGeom prst="rect">
            <a:avLst/>
          </a:prstGeom>
          <a:noFill/>
        </p:spPr>
        <p:txBody>
          <a:bodyPr wrap="square">
            <a:spAutoFit/>
          </a:bodyPr>
          <a:lstStyle/>
          <a:p>
            <a:r>
              <a:rPr lang="en-US" sz="3200" b="1" dirty="0"/>
              <a:t>https://</a:t>
            </a:r>
            <a:r>
              <a:rPr lang="en-US" sz="3200" b="1" dirty="0" err="1"/>
              <a:t>tinyurl.com</a:t>
            </a:r>
            <a:r>
              <a:rPr lang="en-US" sz="3200" b="1" dirty="0"/>
              <a:t>/Feb262025</a:t>
            </a:r>
          </a:p>
        </p:txBody>
      </p:sp>
      <p:pic>
        <p:nvPicPr>
          <p:cNvPr id="5" name="Picture 4">
            <a:extLst>
              <a:ext uri="{FF2B5EF4-FFF2-40B4-BE49-F238E27FC236}">
                <a16:creationId xmlns:a16="http://schemas.microsoft.com/office/drawing/2014/main" id="{A8152DEC-34D5-9638-4710-7FC02416136B}"/>
              </a:ext>
            </a:extLst>
          </p:cNvPr>
          <p:cNvPicPr>
            <a:picLocks noChangeAspect="1"/>
          </p:cNvPicPr>
          <p:nvPr/>
        </p:nvPicPr>
        <p:blipFill>
          <a:blip r:embed="rId2"/>
          <a:stretch>
            <a:fillRect/>
          </a:stretch>
        </p:blipFill>
        <p:spPr>
          <a:xfrm>
            <a:off x="3843283" y="1018627"/>
            <a:ext cx="4546601" cy="4546601"/>
          </a:xfrm>
          <a:prstGeom prst="rect">
            <a:avLst/>
          </a:prstGeom>
        </p:spPr>
      </p:pic>
      <p:sp>
        <p:nvSpPr>
          <p:cNvPr id="6" name="TextBox 5">
            <a:extLst>
              <a:ext uri="{FF2B5EF4-FFF2-40B4-BE49-F238E27FC236}">
                <a16:creationId xmlns:a16="http://schemas.microsoft.com/office/drawing/2014/main" id="{003BABA2-23B1-5D1A-4271-3B1E4D8ABF93}"/>
              </a:ext>
            </a:extLst>
          </p:cNvPr>
          <p:cNvSpPr txBox="1"/>
          <p:nvPr/>
        </p:nvSpPr>
        <p:spPr>
          <a:xfrm>
            <a:off x="1912882" y="311976"/>
            <a:ext cx="8366233" cy="584775"/>
          </a:xfrm>
          <a:prstGeom prst="rect">
            <a:avLst/>
          </a:prstGeom>
          <a:noFill/>
        </p:spPr>
        <p:txBody>
          <a:bodyPr wrap="square" rtlCol="0">
            <a:spAutoFit/>
          </a:bodyPr>
          <a:lstStyle/>
          <a:p>
            <a:pPr algn="ctr"/>
            <a:r>
              <a:rPr lang="en-US" sz="3200" b="1" dirty="0"/>
              <a:t>RP Evaluation Form</a:t>
            </a:r>
          </a:p>
        </p:txBody>
      </p:sp>
    </p:spTree>
    <p:extLst>
      <p:ext uri="{BB962C8B-B14F-4D97-AF65-F5344CB8AC3E}">
        <p14:creationId xmlns:p14="http://schemas.microsoft.com/office/powerpoint/2010/main" val="34809019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288F5-D990-683D-96F3-9915DF9B375C}"/>
              </a:ext>
            </a:extLst>
          </p:cNvPr>
          <p:cNvSpPr txBox="1"/>
          <p:nvPr/>
        </p:nvSpPr>
        <p:spPr>
          <a:xfrm>
            <a:off x="2442755" y="2921168"/>
            <a:ext cx="7654834" cy="1015663"/>
          </a:xfrm>
          <a:prstGeom prst="rect">
            <a:avLst/>
          </a:prstGeom>
          <a:noFill/>
        </p:spPr>
        <p:txBody>
          <a:bodyPr wrap="square" rtlCol="0">
            <a:spAutoFit/>
          </a:bodyPr>
          <a:lstStyle/>
          <a:p>
            <a:r>
              <a:rPr lang="en-US" sz="6000" b="1" i="1" dirty="0"/>
              <a:t>Maraming salamat!</a:t>
            </a:r>
          </a:p>
        </p:txBody>
      </p:sp>
    </p:spTree>
    <p:extLst>
      <p:ext uri="{BB962C8B-B14F-4D97-AF65-F5344CB8AC3E}">
        <p14:creationId xmlns:p14="http://schemas.microsoft.com/office/powerpoint/2010/main" val="1276591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Tree>
    <p:extLst>
      <p:ext uri="{BB962C8B-B14F-4D97-AF65-F5344CB8AC3E}">
        <p14:creationId xmlns:p14="http://schemas.microsoft.com/office/powerpoint/2010/main" val="159031979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4271</TotalTime>
  <Words>6532</Words>
  <Application>Microsoft Macintosh PowerPoint</Application>
  <PresentationFormat>Widescreen</PresentationFormat>
  <Paragraphs>572</Paragraphs>
  <Slides>99</Slides>
  <Notes>38</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99</vt:i4>
      </vt:variant>
    </vt:vector>
  </HeadingPairs>
  <TitlesOfParts>
    <vt:vector size="117" baseType="lpstr">
      <vt:lpstr>Arial</vt:lpstr>
      <vt:lpstr>Calibri</vt:lpstr>
      <vt:lpstr>Avenir</vt:lpstr>
      <vt:lpstr>Verdana</vt:lpstr>
      <vt:lpstr>Wingdings</vt:lpstr>
      <vt:lpstr>Noto Sans Symbols</vt:lpstr>
      <vt:lpstr>Comic Sans MS</vt:lpstr>
      <vt:lpstr>Montserrat Black</vt:lpstr>
      <vt:lpstr>Avenir Book</vt:lpstr>
      <vt:lpstr>V\</vt:lpstr>
      <vt:lpstr>Avenir Black</vt:lpstr>
      <vt:lpstr>Helvetica Neue</vt:lpstr>
      <vt:lpstr>Alatsi</vt:lpstr>
      <vt:lpstr>Century Gothic</vt:lpstr>
      <vt:lpstr>Arial Black</vt:lpstr>
      <vt:lpstr>Barlow</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 Rebecca Rafaela R. Baylosis</dc:creator>
  <cp:lastModifiedBy>Kim Harold Peji</cp:lastModifiedBy>
  <cp:revision>42</cp:revision>
  <dcterms:created xsi:type="dcterms:W3CDTF">2020-09-22T01:30:09Z</dcterms:created>
  <dcterms:modified xsi:type="dcterms:W3CDTF">2025-02-26T05:50:43Z</dcterms:modified>
</cp:coreProperties>
</file>